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835" r:id="rId5"/>
    <p:sldMasterId id="2147483823" r:id="rId6"/>
  </p:sldMasterIdLst>
  <p:notesMasterIdLst>
    <p:notesMasterId r:id="rId32"/>
  </p:notesMasterIdLst>
  <p:handoutMasterIdLst>
    <p:handoutMasterId r:id="rId33"/>
  </p:handoutMasterIdLst>
  <p:sldIdLst>
    <p:sldId id="1598" r:id="rId7"/>
    <p:sldId id="1599" r:id="rId8"/>
    <p:sldId id="1558" r:id="rId9"/>
    <p:sldId id="267" r:id="rId10"/>
    <p:sldId id="1601" r:id="rId11"/>
    <p:sldId id="1560" r:id="rId12"/>
    <p:sldId id="1614" r:id="rId13"/>
    <p:sldId id="1627" r:id="rId14"/>
    <p:sldId id="1615" r:id="rId15"/>
    <p:sldId id="1612" r:id="rId16"/>
    <p:sldId id="1613" r:id="rId17"/>
    <p:sldId id="1616" r:id="rId18"/>
    <p:sldId id="1602" r:id="rId19"/>
    <p:sldId id="1607" r:id="rId20"/>
    <p:sldId id="1617" r:id="rId21"/>
    <p:sldId id="1618" r:id="rId22"/>
    <p:sldId id="1619" r:id="rId23"/>
    <p:sldId id="1610" r:id="rId24"/>
    <p:sldId id="1620" r:id="rId25"/>
    <p:sldId id="1608" r:id="rId26"/>
    <p:sldId id="1605" r:id="rId27"/>
    <p:sldId id="1581" r:id="rId28"/>
    <p:sldId id="1621" r:id="rId29"/>
    <p:sldId id="1622" r:id="rId30"/>
    <p:sldId id="1085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8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D070E-63D2-9308-BC9A-F7D389A92040}" name="Megan Williams" initials="MW" userId="S::megan.williams@tia.org.nz::336d8a7f-4a10-4711-b2e7-7f40040dff07" providerId="AD"/>
  <p188:author id="{AFD02388-563E-0E25-82E6-8CF85F232D16}" name="Gisela Purcell" initials="GP" userId="S::Gisela.Purcell@tia.org.nz::57060ba4-3bbf-4692-aab7-61f7e7fde4f7" providerId="AD"/>
  <p188:author id="{5A373CF2-AAB6-8F1F-C131-F6B5CB51FA09}" name="Bruce Bassett" initials="BB" userId="S::bruce.bassett@tia.org.nz::54b1b6c2-beb6-41ae-9382-1c2364a1995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Williams" initials="MW" lastIdx="1" clrIdx="0">
    <p:extLst>
      <p:ext uri="{19B8F6BF-5375-455C-9EA6-DF929625EA0E}">
        <p15:presenceInfo xmlns:p15="http://schemas.microsoft.com/office/powerpoint/2012/main" userId="S-1-12-1-862816895-1192315408-1082124210-1341555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7B955"/>
    <a:srgbClr val="53565A"/>
    <a:srgbClr val="9CC646"/>
    <a:srgbClr val="00BFD7"/>
    <a:srgbClr val="FDB813"/>
    <a:srgbClr val="9CC746"/>
    <a:srgbClr val="92D050"/>
    <a:srgbClr val="779736"/>
    <a:srgbClr val="65913B"/>
    <a:srgbClr val="CFE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36012-B5D9-4A11-8DA2-CBD362616526}" v="3" dt="2025-11-03T02:42:39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176" y="330"/>
      </p:cViewPr>
      <p:guideLst>
        <p:guide orient="horz" pos="3239"/>
        <p:guide pos="28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134733158355209E-2"/>
          <c:y val="8.8000798965549867E-2"/>
          <c:w val="0.93510040896050783"/>
          <c:h val="0.65924003817704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'TIA method 25'!$L$3</c:f>
              <c:strCache>
                <c:ptCount val="1"/>
                <c:pt idx="0">
                  <c:v>Score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FD7">
                      <a:shade val="30000"/>
                      <a:satMod val="115000"/>
                    </a:srgbClr>
                  </a:gs>
                  <a:gs pos="50000">
                    <a:srgbClr val="00BFD7">
                      <a:shade val="67500"/>
                      <a:satMod val="115000"/>
                    </a:srgbClr>
                  </a:gs>
                  <a:gs pos="100000">
                    <a:srgbClr val="00BFD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CB-4DC4-9477-9122348D1D74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BFD7">
                      <a:shade val="30000"/>
                      <a:satMod val="115000"/>
                    </a:srgbClr>
                  </a:gs>
                  <a:gs pos="50000">
                    <a:srgbClr val="00BFD7">
                      <a:shade val="67500"/>
                      <a:satMod val="115000"/>
                    </a:srgbClr>
                  </a:gs>
                  <a:gs pos="100000">
                    <a:srgbClr val="00BFD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CB-4DC4-9477-9122348D1D74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BFD7">
                      <a:shade val="30000"/>
                      <a:satMod val="115000"/>
                    </a:srgbClr>
                  </a:gs>
                  <a:gs pos="50000">
                    <a:srgbClr val="00BFD7">
                      <a:shade val="67500"/>
                      <a:satMod val="115000"/>
                    </a:srgbClr>
                  </a:gs>
                  <a:gs pos="100000">
                    <a:srgbClr val="00BFD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CB-4DC4-9477-9122348D1D74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DB813">
                      <a:shade val="30000"/>
                      <a:satMod val="115000"/>
                    </a:srgbClr>
                  </a:gs>
                  <a:gs pos="50000">
                    <a:srgbClr val="FDB813">
                      <a:shade val="67500"/>
                      <a:satMod val="115000"/>
                    </a:srgbClr>
                  </a:gs>
                  <a:gs pos="100000">
                    <a:srgbClr val="FDB81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CB-4DC4-9477-9122348D1D74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FDB813">
                      <a:shade val="30000"/>
                      <a:satMod val="115000"/>
                    </a:srgbClr>
                  </a:gs>
                  <a:gs pos="50000">
                    <a:srgbClr val="FDB813">
                      <a:shade val="67500"/>
                      <a:satMod val="115000"/>
                    </a:srgbClr>
                  </a:gs>
                  <a:gs pos="100000">
                    <a:srgbClr val="FDB81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FCB-4DC4-9477-9122348D1D74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FDB813">
                      <a:shade val="30000"/>
                      <a:satMod val="115000"/>
                    </a:srgbClr>
                  </a:gs>
                  <a:gs pos="50000">
                    <a:srgbClr val="FDB813">
                      <a:shade val="67500"/>
                      <a:satMod val="115000"/>
                    </a:srgbClr>
                  </a:gs>
                  <a:gs pos="100000">
                    <a:srgbClr val="FDB81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FCB-4DC4-9477-9122348D1D74}"/>
              </c:ext>
            </c:extLst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BB1B51">
                      <a:shade val="30000"/>
                      <a:satMod val="115000"/>
                    </a:srgbClr>
                  </a:gs>
                  <a:gs pos="50000">
                    <a:srgbClr val="BB1B51">
                      <a:shade val="67500"/>
                      <a:satMod val="115000"/>
                    </a:srgbClr>
                  </a:gs>
                  <a:gs pos="100000">
                    <a:srgbClr val="BB1B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FCB-4DC4-9477-9122348D1D74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BB1B51">
                      <a:shade val="30000"/>
                      <a:satMod val="115000"/>
                    </a:srgbClr>
                  </a:gs>
                  <a:gs pos="50000">
                    <a:srgbClr val="BB1B51">
                      <a:shade val="67500"/>
                      <a:satMod val="115000"/>
                    </a:srgbClr>
                  </a:gs>
                  <a:gs pos="100000">
                    <a:srgbClr val="BB1B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FCB-4DC4-9477-9122348D1D74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BB1B51">
                      <a:shade val="30000"/>
                      <a:satMod val="115000"/>
                    </a:srgbClr>
                  </a:gs>
                  <a:gs pos="50000">
                    <a:srgbClr val="BB1B51">
                      <a:shade val="67500"/>
                      <a:satMod val="115000"/>
                    </a:srgbClr>
                  </a:gs>
                  <a:gs pos="100000">
                    <a:srgbClr val="BB1B51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FCB-4DC4-9477-9122348D1D74}"/>
              </c:ext>
            </c:extLst>
          </c:dPt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87BA55">
                      <a:shade val="30000"/>
                      <a:satMod val="115000"/>
                    </a:srgbClr>
                  </a:gs>
                  <a:gs pos="50000">
                    <a:srgbClr val="87BA55">
                      <a:shade val="67500"/>
                      <a:satMod val="115000"/>
                    </a:srgbClr>
                  </a:gs>
                  <a:gs pos="100000">
                    <a:srgbClr val="87BA55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FCB-4DC4-9477-9122348D1D74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87BA55">
                      <a:shade val="30000"/>
                      <a:satMod val="115000"/>
                    </a:srgbClr>
                  </a:gs>
                  <a:gs pos="50000">
                    <a:srgbClr val="87BA55">
                      <a:shade val="67500"/>
                      <a:satMod val="115000"/>
                    </a:srgbClr>
                  </a:gs>
                  <a:gs pos="100000">
                    <a:srgbClr val="87BA55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FCB-4DC4-9477-9122348D1D74}"/>
              </c:ext>
            </c:extLst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rgbClr val="87BA55">
                      <a:shade val="30000"/>
                      <a:satMod val="115000"/>
                    </a:srgbClr>
                  </a:gs>
                  <a:gs pos="50000">
                    <a:srgbClr val="87BA55">
                      <a:shade val="67500"/>
                      <a:satMod val="115000"/>
                    </a:srgbClr>
                  </a:gs>
                  <a:gs pos="100000">
                    <a:srgbClr val="87BA55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FCB-4DC4-9477-9122348D1D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'TIA method 25'!$J$4:$J$15</c:f>
              <c:strCache>
                <c:ptCount val="12"/>
                <c:pt idx="0">
                  <c:v>1. Resilience</c:v>
                </c:pt>
                <c:pt idx="1">
                  <c:v>2. Investment</c:v>
                </c:pt>
                <c:pt idx="2">
                  <c:v>3. Innovation</c:v>
                </c:pt>
                <c:pt idx="3">
                  <c:v>4. Visitor Satisfaction</c:v>
                </c:pt>
                <c:pt idx="4">
                  <c:v>5. Culture &amp; Heritage</c:v>
                </c:pt>
                <c:pt idx="5">
                  <c:v>6. Visitor Engagement</c:v>
                </c:pt>
                <c:pt idx="6">
                  <c:v>7. Employer of Choice</c:v>
                </c:pt>
                <c:pt idx="7">
                  <c:v>8. Community Engagement</c:v>
                </c:pt>
                <c:pt idx="8">
                  <c:v>9. Sustainable Supply Chain</c:v>
                </c:pt>
                <c:pt idx="9">
                  <c:v>10. Restoring Nature</c:v>
                </c:pt>
                <c:pt idx="10">
                  <c:v>11. Carbon Reduction</c:v>
                </c:pt>
                <c:pt idx="11">
                  <c:v>12. Waste Elimination</c:v>
                </c:pt>
              </c:strCache>
            </c:strRef>
          </c:cat>
          <c:val>
            <c:numRef>
              <c:f>'TIA method 25'!$L$4:$L$15</c:f>
              <c:numCache>
                <c:formatCode>0.0</c:formatCode>
                <c:ptCount val="12"/>
                <c:pt idx="0">
                  <c:v>8.4353999999999978</c:v>
                </c:pt>
                <c:pt idx="1">
                  <c:v>8.5628318584070815</c:v>
                </c:pt>
                <c:pt idx="2">
                  <c:v>8.2440000000000015</c:v>
                </c:pt>
                <c:pt idx="3">
                  <c:v>8.882978723404257</c:v>
                </c:pt>
                <c:pt idx="4">
                  <c:v>7.5198999999999998</c:v>
                </c:pt>
                <c:pt idx="5">
                  <c:v>8.5695999999999994</c:v>
                </c:pt>
                <c:pt idx="6">
                  <c:v>7.5614000000000008</c:v>
                </c:pt>
                <c:pt idx="7">
                  <c:v>8.4442000000000004</c:v>
                </c:pt>
                <c:pt idx="8">
                  <c:v>8.1087000000000007</c:v>
                </c:pt>
                <c:pt idx="9">
                  <c:v>9.1039999999999992</c:v>
                </c:pt>
                <c:pt idx="10">
                  <c:v>5.3042000000000007</c:v>
                </c:pt>
                <c:pt idx="11">
                  <c:v>8.7906000000000013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FCB-4DC4-9477-9122348D1D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996119552"/>
        <c:axId val="1996120384"/>
      </c:barChart>
      <c:catAx>
        <c:axId val="199611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120384"/>
        <c:crosses val="autoZero"/>
        <c:auto val="1"/>
        <c:lblAlgn val="ctr"/>
        <c:lblOffset val="100"/>
        <c:noMultiLvlLbl val="0"/>
      </c:catAx>
      <c:valAx>
        <c:axId val="199612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11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200"/>
              <a:t>Do you work to include Māori language and culture within your business and in the experience that you offer to customers?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23'!$A$4:$A$8</c:f>
              <c:strCache>
                <c:ptCount val="5"/>
                <c:pt idx="0">
                  <c:v>Always</c:v>
                </c:pt>
                <c:pt idx="1">
                  <c:v>Usually</c:v>
                </c:pt>
                <c:pt idx="2">
                  <c:v>Sometimes</c:v>
                </c:pt>
                <c:pt idx="3">
                  <c:v>Rarely</c:v>
                </c:pt>
                <c:pt idx="4">
                  <c:v>Never</c:v>
                </c:pt>
              </c:strCache>
            </c:strRef>
          </c:cat>
          <c:val>
            <c:numRef>
              <c:f>'Question 23'!$B$4:$B$8</c:f>
              <c:numCache>
                <c:formatCode>0.00%</c:formatCode>
                <c:ptCount val="5"/>
                <c:pt idx="0">
                  <c:v>0.27179999999999999</c:v>
                </c:pt>
                <c:pt idx="1">
                  <c:v>0.26469999999999999</c:v>
                </c:pt>
                <c:pt idx="2">
                  <c:v>0.30549999999999999</c:v>
                </c:pt>
                <c:pt idx="3">
                  <c:v>0.12790000000000001</c:v>
                </c:pt>
                <c:pt idx="4">
                  <c:v>3.0200000000000001E-2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F8-4241-A2EE-98DE2496F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  <c:max val="0.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200"/>
              <a:t>Do you work to include other aspects of NZ's cultures and heritage within your business?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24'!$A$4:$A$8</c:f>
              <c:strCache>
                <c:ptCount val="5"/>
                <c:pt idx="0">
                  <c:v>Always</c:v>
                </c:pt>
                <c:pt idx="1">
                  <c:v>Usually</c:v>
                </c:pt>
                <c:pt idx="2">
                  <c:v>Sometimes</c:v>
                </c:pt>
                <c:pt idx="3">
                  <c:v>Rarely</c:v>
                </c:pt>
                <c:pt idx="4">
                  <c:v>Never</c:v>
                </c:pt>
              </c:strCache>
            </c:strRef>
          </c:cat>
          <c:val>
            <c:numRef>
              <c:f>'Question 24'!$B$4:$B$8</c:f>
              <c:numCache>
                <c:formatCode>0.00%</c:formatCode>
                <c:ptCount val="5"/>
                <c:pt idx="0">
                  <c:v>0.31440000000000001</c:v>
                </c:pt>
                <c:pt idx="1">
                  <c:v>0.36770000000000003</c:v>
                </c:pt>
                <c:pt idx="2">
                  <c:v>0.23269999999999999</c:v>
                </c:pt>
                <c:pt idx="3">
                  <c:v>7.2800000000000004E-2</c:v>
                </c:pt>
                <c:pt idx="4">
                  <c:v>1.24E-2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62-4F2A-902E-B98EE9F56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  <c:max val="0.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200"/>
              <a:t>Do you proactively encourage visitors to be good travellers in NZ (e.g. by sharing the Tiaki Promise)?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25'!$A$4:$A$8</c:f>
              <c:strCache>
                <c:ptCount val="5"/>
                <c:pt idx="0">
                  <c:v>Always</c:v>
                </c:pt>
                <c:pt idx="1">
                  <c:v>Usually</c:v>
                </c:pt>
                <c:pt idx="2">
                  <c:v>Sometimes</c:v>
                </c:pt>
                <c:pt idx="3">
                  <c:v>Rarely</c:v>
                </c:pt>
                <c:pt idx="4">
                  <c:v>Never</c:v>
                </c:pt>
              </c:strCache>
            </c:strRef>
          </c:cat>
          <c:val>
            <c:numRef>
              <c:f>'Question 25'!$B$4:$B$8</c:f>
              <c:numCache>
                <c:formatCode>0.00%</c:formatCode>
                <c:ptCount val="5"/>
                <c:pt idx="0">
                  <c:v>0.58440000000000003</c:v>
                </c:pt>
                <c:pt idx="1">
                  <c:v>0.2114</c:v>
                </c:pt>
                <c:pt idx="2">
                  <c:v>0.13139999999999999</c:v>
                </c:pt>
                <c:pt idx="3">
                  <c:v>4.9699999999999987E-2</c:v>
                </c:pt>
                <c:pt idx="4">
                  <c:v>2.3099999999999999E-2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A8-417E-ADB5-C6E6E7832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What are you currently doing to ensure that you are an employer of choice?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27'!$B$3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27'!$A$4:$A$12</c:f>
              <c:strCache>
                <c:ptCount val="9"/>
                <c:pt idx="0">
                  <c:v>We offer flexible working conditions</c:v>
                </c:pt>
                <c:pt idx="1">
                  <c:v>We pay our staff at least the living wage (currently $27.80ph)</c:v>
                </c:pt>
                <c:pt idx="2">
                  <c:v>We offer equal opportunities for career progression within our business</c:v>
                </c:pt>
                <c:pt idx="3">
                  <c:v>Family friendly policies</c:v>
                </c:pt>
                <c:pt idx="4">
                  <c:v>We offer other benefits such as paid or subsidised accommodation, meals or transport</c:v>
                </c:pt>
                <c:pt idx="5">
                  <c:v>We have a professional development budget for staff</c:v>
                </c:pt>
                <c:pt idx="6">
                  <c:v>We offer bonus or incentive payments</c:v>
                </c:pt>
                <c:pt idx="7">
                  <c:v>We don't employ any staff</c:v>
                </c:pt>
                <c:pt idx="8">
                  <c:v>None of these</c:v>
                </c:pt>
              </c:strCache>
            </c:strRef>
          </c:cat>
          <c:val>
            <c:numRef>
              <c:f>'Question 27'!$B$4:$B$12</c:f>
              <c:numCache>
                <c:formatCode>0.00%</c:formatCode>
                <c:ptCount val="9"/>
                <c:pt idx="0">
                  <c:v>0.6381</c:v>
                </c:pt>
                <c:pt idx="1">
                  <c:v>0.53649999999999998</c:v>
                </c:pt>
                <c:pt idx="2">
                  <c:v>0.51340000000000008</c:v>
                </c:pt>
                <c:pt idx="3">
                  <c:v>0.48130000000000001</c:v>
                </c:pt>
                <c:pt idx="4">
                  <c:v>0.38150000000000001</c:v>
                </c:pt>
                <c:pt idx="5">
                  <c:v>0.35289999999999999</c:v>
                </c:pt>
                <c:pt idx="6">
                  <c:v>0.32619999999999999</c:v>
                </c:pt>
                <c:pt idx="7">
                  <c:v>0.1515</c:v>
                </c:pt>
                <c:pt idx="8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E-46D1-BA37-D23A4CCD4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200"/>
              <a:t>Do you prioritise sourcing products and services which are produced locally?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31'!$A$4:$A$8</c:f>
              <c:strCache>
                <c:ptCount val="5"/>
                <c:pt idx="0">
                  <c:v>Always</c:v>
                </c:pt>
                <c:pt idx="1">
                  <c:v>Usually</c:v>
                </c:pt>
                <c:pt idx="2">
                  <c:v>Sometimes</c:v>
                </c:pt>
                <c:pt idx="3">
                  <c:v>Rarely</c:v>
                </c:pt>
                <c:pt idx="4">
                  <c:v>Never</c:v>
                </c:pt>
              </c:strCache>
            </c:strRef>
          </c:cat>
          <c:val>
            <c:numRef>
              <c:f>'Question 31'!$B$4:$B$8</c:f>
              <c:numCache>
                <c:formatCode>0.00%</c:formatCode>
                <c:ptCount val="5"/>
                <c:pt idx="0">
                  <c:v>0.3957</c:v>
                </c:pt>
                <c:pt idx="1">
                  <c:v>0.42959999999999998</c:v>
                </c:pt>
                <c:pt idx="2">
                  <c:v>0.1497</c:v>
                </c:pt>
                <c:pt idx="3">
                  <c:v>2.1399999999999999E-2</c:v>
                </c:pt>
                <c:pt idx="4">
                  <c:v>3.5999999999999999E-3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8-487D-BF4D-7AC61B40A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How do you actively contribute to protecting and enhancing NZ's natural environment?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33'!$A$4:$A$10</c:f>
              <c:strCache>
                <c:ptCount val="7"/>
                <c:pt idx="0">
                  <c:v>We educate our guests about environmental restoration and protection</c:v>
                </c:pt>
                <c:pt idx="1">
                  <c:v>We enable our staff to be actively involved in environmental projects</c:v>
                </c:pt>
                <c:pt idx="2">
                  <c:v>We make financial contributions to other environmental organisations</c:v>
                </c:pt>
                <c:pt idx="3">
                  <c:v>We make in kind contributions to other environmental organisations</c:v>
                </c:pt>
                <c:pt idx="4">
                  <c:v>We have a plan to guide our engagement with environmental initiatives</c:v>
                </c:pt>
                <c:pt idx="5">
                  <c:v>Our visitors contribute positively to environmental projects</c:v>
                </c:pt>
                <c:pt idx="6">
                  <c:v>We do not actively work towards restoring nature</c:v>
                </c:pt>
              </c:strCache>
            </c:strRef>
          </c:cat>
          <c:val>
            <c:numRef>
              <c:f>'Question 33'!$B$4:$B$10</c:f>
              <c:numCache>
                <c:formatCode>0.00%</c:formatCode>
                <c:ptCount val="7"/>
                <c:pt idx="0">
                  <c:v>0.62970000000000004</c:v>
                </c:pt>
                <c:pt idx="1">
                  <c:v>0.50270000000000004</c:v>
                </c:pt>
                <c:pt idx="2">
                  <c:v>0.44009999999999999</c:v>
                </c:pt>
                <c:pt idx="3">
                  <c:v>0.37030000000000002</c:v>
                </c:pt>
                <c:pt idx="4">
                  <c:v>0.32740000000000002</c:v>
                </c:pt>
                <c:pt idx="5">
                  <c:v>0.3256</c:v>
                </c:pt>
                <c:pt idx="6">
                  <c:v>9.1199999999999989E-2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C-48DE-9ADD-E028D809C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How far along are you on the journey to becoming a zero-carbon business?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35'!$B$3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35'!$A$4:$A$8</c:f>
              <c:strCache>
                <c:ptCount val="5"/>
                <c:pt idx="0">
                  <c:v>We are certified zero-carbon (or better)</c:v>
                </c:pt>
                <c:pt idx="1">
                  <c:v>We proactively measure and reduce our carbon footprint</c:v>
                </c:pt>
                <c:pt idx="2">
                  <c:v>We measure our carbon footprint</c:v>
                </c:pt>
                <c:pt idx="3">
                  <c:v>We are investigating our options</c:v>
                </c:pt>
                <c:pt idx="4">
                  <c:v>We have not started yet</c:v>
                </c:pt>
              </c:strCache>
            </c:strRef>
          </c:cat>
          <c:val>
            <c:numRef>
              <c:f>'Question 35'!$B$4:$B$8</c:f>
              <c:numCache>
                <c:formatCode>0.00%</c:formatCode>
                <c:ptCount val="5"/>
                <c:pt idx="0">
                  <c:v>5.3699999999999998E-2</c:v>
                </c:pt>
                <c:pt idx="1">
                  <c:v>0.254</c:v>
                </c:pt>
                <c:pt idx="2">
                  <c:v>0.1628</c:v>
                </c:pt>
                <c:pt idx="3">
                  <c:v>0.35060000000000002</c:v>
                </c:pt>
                <c:pt idx="4">
                  <c:v>0.1789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8A-47B4-9613-9EE9CD10B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  <c:max val="0.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200"/>
              <a:t>Do you manage the waste your business produces with the objective of minimising what gets sent to landfill?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40'!$B$3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40'!$A$4:$A$8</c:f>
              <c:strCache>
                <c:ptCount val="5"/>
                <c:pt idx="0">
                  <c:v>Always</c:v>
                </c:pt>
                <c:pt idx="1">
                  <c:v>Usually</c:v>
                </c:pt>
                <c:pt idx="2">
                  <c:v>Sometimes</c:v>
                </c:pt>
                <c:pt idx="3">
                  <c:v>Rarely</c:v>
                </c:pt>
                <c:pt idx="4">
                  <c:v>Never</c:v>
                </c:pt>
              </c:strCache>
            </c:strRef>
          </c:cat>
          <c:val>
            <c:numRef>
              <c:f>'Question 40'!$B$4:$B$8</c:f>
              <c:numCache>
                <c:formatCode>0.00%</c:formatCode>
                <c:ptCount val="5"/>
                <c:pt idx="0">
                  <c:v>0.60219999999999996</c:v>
                </c:pt>
                <c:pt idx="1">
                  <c:v>0.26400000000000001</c:v>
                </c:pt>
                <c:pt idx="2">
                  <c:v>9.2200000000000004E-2</c:v>
                </c:pt>
                <c:pt idx="3">
                  <c:v>9.0000000000000011E-3</c:v>
                </c:pt>
                <c:pt idx="4">
                  <c:v>3.2500000000000001E-2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4-459F-9CE8-9A164AE98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'Comparisons most significant'!$B$1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53565A"/>
            </a:solidFill>
            <a:ln>
              <a:noFill/>
            </a:ln>
            <a:effectLst/>
          </c:spPr>
          <c:invertIfNegative val="1"/>
          <c:cat>
            <c:strRef>
              <c:f>'Comparisons most significant'!$A$2:$A$4</c:f>
              <c:strCache>
                <c:ptCount val="3"/>
                <c:pt idx="0">
                  <c:v>Resilience</c:v>
                </c:pt>
                <c:pt idx="1">
                  <c:v>Employer of Choice</c:v>
                </c:pt>
                <c:pt idx="2">
                  <c:v>Carbon Reduction</c:v>
                </c:pt>
              </c:strCache>
            </c:strRef>
          </c:cat>
          <c:val>
            <c:numRef>
              <c:f>'Comparisons most significant'!$B$2:$B$4</c:f>
              <c:numCache>
                <c:formatCode>0.00</c:formatCode>
                <c:ptCount val="3"/>
                <c:pt idx="0">
                  <c:v>8.9847715736040605</c:v>
                </c:pt>
                <c:pt idx="1">
                  <c:v>6.8480000000000008</c:v>
                </c:pt>
                <c:pt idx="2">
                  <c:v>4.6560000000000006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42CC-4228-8C91-AB897584B644}"/>
            </c:ext>
          </c:extLst>
        </c:ser>
        <c:ser>
          <c:idx val="1"/>
          <c:order val="1"/>
          <c:tx>
            <c:strRef>
              <c:f>'Comparisons most significant'!$C$1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FD7"/>
            </a:solidFill>
            <a:ln>
              <a:noFill/>
            </a:ln>
            <a:effectLst/>
          </c:spPr>
          <c:invertIfNegative val="1"/>
          <c:cat>
            <c:strRef>
              <c:f>'Comparisons most significant'!$A$2:$A$4</c:f>
              <c:strCache>
                <c:ptCount val="3"/>
                <c:pt idx="0">
                  <c:v>Resilience</c:v>
                </c:pt>
                <c:pt idx="1">
                  <c:v>Employer of Choice</c:v>
                </c:pt>
                <c:pt idx="2">
                  <c:v>Carbon Reduction</c:v>
                </c:pt>
              </c:strCache>
            </c:strRef>
          </c:cat>
          <c:val>
            <c:numRef>
              <c:f>'Comparisons most significant'!$C$2:$C$4</c:f>
              <c:numCache>
                <c:formatCode>0.00</c:formatCode>
                <c:ptCount val="3"/>
                <c:pt idx="0">
                  <c:v>8.4712430426716132</c:v>
                </c:pt>
                <c:pt idx="1">
                  <c:v>7.1</c:v>
                </c:pt>
                <c:pt idx="2">
                  <c:v>5.1044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42CC-4228-8C91-AB897584B644}"/>
            </c:ext>
          </c:extLst>
        </c:ser>
        <c:ser>
          <c:idx val="2"/>
          <c:order val="2"/>
          <c:tx>
            <c:strRef>
              <c:f>'Comparisons most significant'!$D$1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DB813"/>
            </a:solidFill>
            <a:ln>
              <a:noFill/>
            </a:ln>
            <a:effectLst/>
          </c:spPr>
          <c:invertIfNegative val="1"/>
          <c:cat>
            <c:strRef>
              <c:f>'Comparisons most significant'!$A$2:$A$4</c:f>
              <c:strCache>
                <c:ptCount val="3"/>
                <c:pt idx="0">
                  <c:v>Resilience</c:v>
                </c:pt>
                <c:pt idx="1">
                  <c:v>Employer of Choice</c:v>
                </c:pt>
                <c:pt idx="2">
                  <c:v>Carbon Reduction</c:v>
                </c:pt>
              </c:strCache>
            </c:strRef>
          </c:cat>
          <c:val>
            <c:numRef>
              <c:f>'Comparisons most significant'!$D$2:$D$4</c:f>
              <c:numCache>
                <c:formatCode>0.00</c:formatCode>
                <c:ptCount val="3"/>
                <c:pt idx="0">
                  <c:v>8.3707999999999991</c:v>
                </c:pt>
                <c:pt idx="1">
                  <c:v>7.4229999999999992</c:v>
                </c:pt>
                <c:pt idx="2">
                  <c:v>5.2237999999999998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42CC-4228-8C91-AB897584B644}"/>
            </c:ext>
          </c:extLst>
        </c:ser>
        <c:ser>
          <c:idx val="3"/>
          <c:order val="3"/>
          <c:tx>
            <c:strRef>
              <c:f>'Comparisons most significant'!$E$1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87BA55"/>
            </a:solidFill>
            <a:ln>
              <a:noFill/>
            </a:ln>
            <a:effectLst/>
          </c:spPr>
          <c:invertIfNegative val="1"/>
          <c:cat>
            <c:strRef>
              <c:f>'Comparisons most significant'!$A$2:$A$4</c:f>
              <c:strCache>
                <c:ptCount val="3"/>
                <c:pt idx="0">
                  <c:v>Resilience</c:v>
                </c:pt>
                <c:pt idx="1">
                  <c:v>Employer of Choice</c:v>
                </c:pt>
                <c:pt idx="2">
                  <c:v>Carbon Reduction</c:v>
                </c:pt>
              </c:strCache>
            </c:strRef>
          </c:cat>
          <c:val>
            <c:numRef>
              <c:f>'Comparisons most significant'!$E$2:$E$4</c:f>
              <c:numCache>
                <c:formatCode>0.00</c:formatCode>
                <c:ptCount val="3"/>
                <c:pt idx="0">
                  <c:v>8.4353999999999978</c:v>
                </c:pt>
                <c:pt idx="1">
                  <c:v>7.5614000000000008</c:v>
                </c:pt>
                <c:pt idx="2">
                  <c:v>5.3042000000000007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42CC-4228-8C91-AB897584B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"/>
        <c:axId val="100"/>
      </c:barChart>
      <c:catAx>
        <c:axId val="1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1"/>
        <c:lblAlgn val="ctr"/>
        <c:lblOffset val="100"/>
        <c:noMultiLvlLbl val="1"/>
      </c:catAx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27723323396233"/>
          <c:y val="0.92840201792427535"/>
          <c:w val="0.70120061605687545"/>
          <c:h val="7.1597982075724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12'!$B$3</c:f>
              <c:strCache>
                <c:ptCount val="1"/>
              </c:strCache>
            </c:strRef>
          </c:tx>
          <c:spPr>
            <a:solidFill>
              <a:srgbClr val="87BA55"/>
            </a:solidFill>
            <a:ln>
              <a:noFill/>
            </a:ln>
            <a:effectLst/>
          </c:spPr>
          <c:invertIfNegative val="0"/>
          <c:cat>
            <c:strRef>
              <c:f>'Question 12'!$A$4:$A$12</c:f>
              <c:strCache>
                <c:ptCount val="9"/>
                <c:pt idx="0">
                  <c:v>Sustainability measures are a part of our regular business metrics</c:v>
                </c:pt>
                <c:pt idx="1">
                  <c:v>We are working towards clearly defined sustainability goals</c:v>
                </c:pt>
                <c:pt idx="2">
                  <c:v>We have a written sustainability plan</c:v>
                </c:pt>
                <c:pt idx="3">
                  <c:v>We have appointed a leader to champion sustainability issues within our business</c:v>
                </c:pt>
                <c:pt idx="4">
                  <c:v>We have a defined budget to support our sustainability programme</c:v>
                </c:pt>
                <c:pt idx="5">
                  <c:v>We include sustainability actions and KPIs within all job descriptions</c:v>
                </c:pt>
                <c:pt idx="6">
                  <c:v>We are just starting our sustainability journey</c:v>
                </c:pt>
                <c:pt idx="7">
                  <c:v>We encourage our staff to work through the Akiaki online learning programme</c:v>
                </c:pt>
                <c:pt idx="8">
                  <c:v>We have not yet begun our sustainability journey.</c:v>
                </c:pt>
              </c:strCache>
            </c:strRef>
          </c:cat>
          <c:val>
            <c:numRef>
              <c:f>'Question 12'!$B$4:$B$12</c:f>
              <c:numCache>
                <c:formatCode>0.00%</c:formatCode>
                <c:ptCount val="9"/>
                <c:pt idx="0">
                  <c:v>0.55990000000000006</c:v>
                </c:pt>
                <c:pt idx="1">
                  <c:v>0.5423</c:v>
                </c:pt>
                <c:pt idx="2">
                  <c:v>0.48420000000000002</c:v>
                </c:pt>
                <c:pt idx="3">
                  <c:v>0.375</c:v>
                </c:pt>
                <c:pt idx="4">
                  <c:v>0.22009999999999999</c:v>
                </c:pt>
                <c:pt idx="5">
                  <c:v>0.21129999999999999</c:v>
                </c:pt>
                <c:pt idx="6">
                  <c:v>0.19370000000000001</c:v>
                </c:pt>
                <c:pt idx="7">
                  <c:v>0.18310000000000001</c:v>
                </c:pt>
                <c:pt idx="8">
                  <c:v>2.1100000000000001E-2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F-4EF6-A815-2189A33059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NZ" sz="1400" b="0"/>
              <a:t>What would motivate you to make sustainability a higher priority in your business?</a:t>
            </a:r>
          </a:p>
        </c:rich>
      </c:tx>
      <c:layout>
        <c:manualLayout>
          <c:xMode val="edge"/>
          <c:yMode val="edge"/>
          <c:x val="0.10479124816101898"/>
          <c:y val="2.743827160493827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13'!$B$3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13'!$A$4:$A$11</c:f>
              <c:strCache>
                <c:ptCount val="8"/>
                <c:pt idx="0">
                  <c:v>Sustainability is already a top priority for my business</c:v>
                </c:pt>
                <c:pt idx="1">
                  <c:v>Cost savings</c:v>
                </c:pt>
                <c:pt idx="2">
                  <c:v>Sense of community and collaboration</c:v>
                </c:pt>
                <c:pt idx="3">
                  <c:v>Financial incentives</c:v>
                </c:pt>
                <c:pt idx="4">
                  <c:v>Changing customer expectations</c:v>
                </c:pt>
                <c:pt idx="5">
                  <c:v>Create new business opportunities</c:v>
                </c:pt>
                <c:pt idx="6">
                  <c:v>Clear industry direction</c:v>
                </c:pt>
                <c:pt idx="7">
                  <c:v>Knowing where to go for help</c:v>
                </c:pt>
              </c:strCache>
            </c:strRef>
          </c:cat>
          <c:val>
            <c:numRef>
              <c:f>'Question 13'!$B$4:$B$11</c:f>
              <c:numCache>
                <c:formatCode>0.00%</c:formatCode>
                <c:ptCount val="8"/>
                <c:pt idx="0">
                  <c:v>0.3856</c:v>
                </c:pt>
                <c:pt idx="1">
                  <c:v>0.34329999999999999</c:v>
                </c:pt>
                <c:pt idx="2">
                  <c:v>0.27110000000000001</c:v>
                </c:pt>
                <c:pt idx="3">
                  <c:v>0.2676</c:v>
                </c:pt>
                <c:pt idx="4">
                  <c:v>0.2641</c:v>
                </c:pt>
                <c:pt idx="5">
                  <c:v>0.2606</c:v>
                </c:pt>
                <c:pt idx="6">
                  <c:v>0.2359</c:v>
                </c:pt>
                <c:pt idx="7">
                  <c:v>0.18310000000000001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B-48FB-B7B3-85B3D786F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  <c:max val="0.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What is holding you back from making progress towards your sustainability goals?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14'!$B$3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14'!$A$4:$A$9</c:f>
              <c:strCache>
                <c:ptCount val="6"/>
                <c:pt idx="0">
                  <c:v>Nothing is holding me back</c:v>
                </c:pt>
                <c:pt idx="1">
                  <c:v>We don't have the time and resources to take it on</c:v>
                </c:pt>
                <c:pt idx="2">
                  <c:v>We don't have the finances to implement the actions required</c:v>
                </c:pt>
                <c:pt idx="3">
                  <c:v>We don't have the connections or relationships needed</c:v>
                </c:pt>
                <c:pt idx="4">
                  <c:v>We are not sure where to start</c:v>
                </c:pt>
                <c:pt idx="5">
                  <c:v>We don't have the knowledge to take it on</c:v>
                </c:pt>
              </c:strCache>
            </c:strRef>
          </c:cat>
          <c:val>
            <c:numRef>
              <c:f>'Question 14'!$B$4:$B$9</c:f>
              <c:numCache>
                <c:formatCode>0.00%</c:formatCode>
                <c:ptCount val="6"/>
                <c:pt idx="0">
                  <c:v>0.42959999999999998</c:v>
                </c:pt>
                <c:pt idx="1">
                  <c:v>0.35389999999999999</c:v>
                </c:pt>
                <c:pt idx="2">
                  <c:v>0.29049999999999998</c:v>
                </c:pt>
                <c:pt idx="3">
                  <c:v>6.6900000000000001E-2</c:v>
                </c:pt>
                <c:pt idx="4">
                  <c:v>5.4600000000000003E-2</c:v>
                </c:pt>
                <c:pt idx="5">
                  <c:v>5.4600000000000003E-2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B-408F-A022-53736A2CA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What support would help you accelerate your sustainability actions?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15'!$B$3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15'!$A$4:$A$11</c:f>
              <c:strCache>
                <c:ptCount val="8"/>
                <c:pt idx="0">
                  <c:v>Online information, tools and resources</c:v>
                </c:pt>
                <c:pt idx="1">
                  <c:v>Opportunities to network with like-minded businesses</c:v>
                </c:pt>
                <c:pt idx="2">
                  <c:v>Access to technical experts</c:v>
                </c:pt>
                <c:pt idx="3">
                  <c:v>Group workshops and webinars</c:v>
                </c:pt>
                <c:pt idx="4">
                  <c:v>Personalised support to create a plan and act on it</c:v>
                </c:pt>
                <c:pt idx="5">
                  <c:v>A structured online training programme</c:v>
                </c:pt>
                <c:pt idx="6">
                  <c:v>I don't require any support</c:v>
                </c:pt>
                <c:pt idx="7">
                  <c:v>Other (please specify)</c:v>
                </c:pt>
              </c:strCache>
            </c:strRef>
          </c:cat>
          <c:val>
            <c:numRef>
              <c:f>'Question 15'!$B$4:$B$11</c:f>
              <c:numCache>
                <c:formatCode>0.00%</c:formatCode>
                <c:ptCount val="8"/>
                <c:pt idx="0">
                  <c:v>0.44369999999999998</c:v>
                </c:pt>
                <c:pt idx="1">
                  <c:v>0.28699999999999998</c:v>
                </c:pt>
                <c:pt idx="2">
                  <c:v>0.2641</c:v>
                </c:pt>
                <c:pt idx="3">
                  <c:v>0.2482</c:v>
                </c:pt>
                <c:pt idx="4">
                  <c:v>0.2218</c:v>
                </c:pt>
                <c:pt idx="5">
                  <c:v>0.21129999999999999</c:v>
                </c:pt>
                <c:pt idx="6">
                  <c:v>0.19189999999999999</c:v>
                </c:pt>
                <c:pt idx="7">
                  <c:v>8.9800000000000005E-2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0-4806-AACB-A6EC0DEFA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  <c:majorUnit val="0.1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How do you feel about the future of your business?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16'!$B$3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16'!$A$4:$A$8</c:f>
              <c:strCache>
                <c:ptCount val="5"/>
                <c:pt idx="0">
                  <c:v>Very confident</c:v>
                </c:pt>
                <c:pt idx="1">
                  <c:v>Quite confident</c:v>
                </c:pt>
                <c:pt idx="2">
                  <c:v>Neither confident nor unconfident</c:v>
                </c:pt>
                <c:pt idx="3">
                  <c:v>Quite unconfident</c:v>
                </c:pt>
                <c:pt idx="4">
                  <c:v>Very unconfident</c:v>
                </c:pt>
              </c:strCache>
            </c:strRef>
          </c:cat>
          <c:val>
            <c:numRef>
              <c:f>'Question 16'!$B$4:$B$8</c:f>
              <c:numCache>
                <c:formatCode>0.00%</c:formatCode>
                <c:ptCount val="5"/>
                <c:pt idx="0">
                  <c:v>0.38300000000000001</c:v>
                </c:pt>
                <c:pt idx="1">
                  <c:v>0.47870000000000001</c:v>
                </c:pt>
                <c:pt idx="2">
                  <c:v>0.1135</c:v>
                </c:pt>
                <c:pt idx="3">
                  <c:v>2.4799999999999999E-2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73-49C0-ABEB-DEBD0FB6F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Does your business measure the satisfaction levels of your customers?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21'!$B$3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21'!$A$4:$A$6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applicable</c:v>
                </c:pt>
              </c:strCache>
            </c:strRef>
          </c:cat>
          <c:val>
            <c:numRef>
              <c:f>'Question 21'!$B$4:$B$6</c:f>
              <c:numCache>
                <c:formatCode>0.00%</c:formatCode>
                <c:ptCount val="3"/>
                <c:pt idx="0">
                  <c:v>0.89879999999999993</c:v>
                </c:pt>
                <c:pt idx="1">
                  <c:v>6.2199999999999998E-2</c:v>
                </c:pt>
                <c:pt idx="2">
                  <c:v>3.9100000000000003E-2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9-4A3B-A5D6-8902C78F4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r>
              <a:rPr lang="en-NZ" sz="1400"/>
              <a:t>Do you act on visitor feedback to improve your offering to customers?</a:t>
            </a:r>
          </a:p>
        </c:rich>
      </c:tx>
      <c:layout>
        <c:manualLayout>
          <c:xMode val="edge"/>
          <c:yMode val="edge"/>
          <c:x val="0.10236648148148147"/>
          <c:y val="1.959876543209876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22'!$B$3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rgbClr val="87BA55"/>
            </a:solidFill>
            <a:ln>
              <a:prstDash val="solid"/>
            </a:ln>
          </c:spPr>
          <c:invertIfNegative val="0"/>
          <c:cat>
            <c:strRef>
              <c:f>'Question 22'!$A$4:$A$9</c:f>
              <c:strCache>
                <c:ptCount val="6"/>
                <c:pt idx="0">
                  <c:v>Always</c:v>
                </c:pt>
                <c:pt idx="1">
                  <c:v>Usually</c:v>
                </c:pt>
                <c:pt idx="2">
                  <c:v>Sometimes</c:v>
                </c:pt>
                <c:pt idx="3">
                  <c:v>Rarely</c:v>
                </c:pt>
                <c:pt idx="4">
                  <c:v>Never</c:v>
                </c:pt>
                <c:pt idx="5">
                  <c:v>Not applicable</c:v>
                </c:pt>
              </c:strCache>
            </c:strRef>
          </c:cat>
          <c:val>
            <c:numRef>
              <c:f>'Question 22'!$B$4:$B$9</c:f>
              <c:numCache>
                <c:formatCode>0.00%</c:formatCode>
                <c:ptCount val="6"/>
                <c:pt idx="0">
                  <c:v>0.64650000000000007</c:v>
                </c:pt>
                <c:pt idx="1">
                  <c:v>0.26290000000000002</c:v>
                </c:pt>
                <c:pt idx="2">
                  <c:v>5.1499999999999997E-2</c:v>
                </c:pt>
                <c:pt idx="3">
                  <c:v>1.8E-3</c:v>
                </c:pt>
                <c:pt idx="4">
                  <c:v>0</c:v>
                </c:pt>
                <c:pt idx="5">
                  <c:v>3.73E-2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2-4B8B-A918-30F53EC6E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"/>
        <c:axId val="100"/>
      </c:barChart>
      <c:valAx>
        <c:axId val="1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"/>
        <c:crosses val="autoZero"/>
        <c:crossBetween val="between"/>
      </c:valAx>
      <c:catAx>
        <c:axId val="1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"/>
        <c:crosses val="autoZero"/>
        <c:auto val="0"/>
        <c:lblAlgn val="ctr"/>
        <c:lblOffset val="100"/>
        <c:noMultiLvlLbl val="0"/>
      </c:catAx>
    </c:plotArea>
    <c:plotVisOnly val="0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svg"/><Relationship Id="rId2" Type="http://schemas.openxmlformats.org/officeDocument/2006/relationships/image" Target="../media/image27.svg"/><Relationship Id="rId16" Type="http://schemas.openxmlformats.org/officeDocument/2006/relationships/image" Target="../media/image41.pn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svg"/><Relationship Id="rId2" Type="http://schemas.openxmlformats.org/officeDocument/2006/relationships/image" Target="../media/image27.svg"/><Relationship Id="rId16" Type="http://schemas.openxmlformats.org/officeDocument/2006/relationships/image" Target="../media/image41.pn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6DEBE-2634-4266-BD1D-B29B8BE43A0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AA2B9E7-66AB-490C-BAC4-7855A02B4D03}">
      <dgm:prSet phldrT="[Text]"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lang="mi-NZ" sz="11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The TSC has 12 commitments covering economic, visitor, community and environmental sustainability. It has been signed by over 2000 businesses</a:t>
          </a:r>
          <a:endParaRPr lang="en-NZ" sz="11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C49AEC2-E9C3-44C8-9C84-716E0FBF541D}" type="parTrans" cxnId="{E0CEF6A8-A702-4EFB-8769-C5D29ACA1896}">
      <dgm:prSet/>
      <dgm:spPr/>
      <dgm:t>
        <a:bodyPr/>
        <a:lstStyle/>
        <a:p>
          <a:endParaRPr lang="en-NZ"/>
        </a:p>
      </dgm:t>
    </dgm:pt>
    <dgm:pt modelId="{E0D731BD-13ED-461A-8DBD-8BC04D9BEF88}" type="sibTrans" cxnId="{E0CEF6A8-A702-4EFB-8769-C5D29ACA1896}">
      <dgm:prSet/>
      <dgm:spPr/>
      <dgm:t>
        <a:bodyPr/>
        <a:lstStyle/>
        <a:p>
          <a:endParaRPr lang="en-NZ"/>
        </a:p>
      </dgm:t>
    </dgm:pt>
    <dgm:pt modelId="{0E934C4D-724C-4DA4-8D79-0D9C953E7B5E}">
      <dgm:prSet phldrT="[Text]"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kumimoji="0" lang="en-NZ" sz="1100" b="0" i="0" u="none" strike="noStrike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Each year all signatories are requested to complete an annual declaration so that progress against these commitments can be monitored. </a:t>
          </a:r>
          <a:endParaRPr lang="en-NZ" sz="1100">
            <a:solidFill>
              <a:schemeClr val="accent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8726DE3-4F2B-47A4-BD2A-447EDE2C0C40}" type="parTrans" cxnId="{33757E74-B410-408D-A1ED-C432EEB2B762}">
      <dgm:prSet/>
      <dgm:spPr/>
      <dgm:t>
        <a:bodyPr/>
        <a:lstStyle/>
        <a:p>
          <a:endParaRPr lang="en-NZ"/>
        </a:p>
      </dgm:t>
    </dgm:pt>
    <dgm:pt modelId="{3A9811A4-A495-4EB4-8517-00F77F97760B}" type="sibTrans" cxnId="{33757E74-B410-408D-A1ED-C432EEB2B762}">
      <dgm:prSet/>
      <dgm:spPr/>
      <dgm:t>
        <a:bodyPr/>
        <a:lstStyle/>
        <a:p>
          <a:endParaRPr lang="en-NZ"/>
        </a:p>
      </dgm:t>
    </dgm:pt>
    <dgm:pt modelId="{50678629-6871-4C74-9F1C-9AF49BFF5C49}">
      <dgm:prSet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kumimoji="0" lang="en-NZ" sz="1100" b="0" i="0" u="none" strike="noStrike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This report reflects the current state of progress by respondents in advancing the Tourism Sustainability Commitment’s twelve Commitments. </a:t>
          </a:r>
          <a:endParaRPr lang="en-NZ" sz="11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DA04816-2DF1-40EB-970C-3EE85C1E5DF7}" type="parTrans" cxnId="{5787F2C3-C24D-4A10-B264-119D4CEF642C}">
      <dgm:prSet/>
      <dgm:spPr/>
      <dgm:t>
        <a:bodyPr/>
        <a:lstStyle/>
        <a:p>
          <a:endParaRPr lang="en-NZ"/>
        </a:p>
      </dgm:t>
    </dgm:pt>
    <dgm:pt modelId="{E116964A-677B-4AB8-B51C-A4421A495F5F}" type="sibTrans" cxnId="{5787F2C3-C24D-4A10-B264-119D4CEF642C}">
      <dgm:prSet/>
      <dgm:spPr/>
      <dgm:t>
        <a:bodyPr/>
        <a:lstStyle/>
        <a:p>
          <a:endParaRPr lang="en-NZ"/>
        </a:p>
      </dgm:t>
    </dgm:pt>
    <dgm:pt modelId="{B3141439-37E8-4244-B452-B23B9C2C3A5D}">
      <dgm:prSet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kumimoji="0" lang="en-NZ" sz="1100" b="0" i="0" u="none" strike="noStrike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This is the fourth such survey of TSC signatories, run since the disruption caused by the COVID-19 pandemic. </a:t>
          </a:r>
          <a:endParaRPr lang="en-NZ" sz="11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6229B0-5692-48F2-9F22-498D8434B1BB}" type="parTrans" cxnId="{B6AA0F78-FE49-40EF-9DDE-D4A93A01E7CB}">
      <dgm:prSet/>
      <dgm:spPr/>
      <dgm:t>
        <a:bodyPr/>
        <a:lstStyle/>
        <a:p>
          <a:endParaRPr lang="en-NZ"/>
        </a:p>
      </dgm:t>
    </dgm:pt>
    <dgm:pt modelId="{BDDAFC96-7B7D-4C9B-93EA-D1CB945BC8C7}" type="sibTrans" cxnId="{B6AA0F78-FE49-40EF-9DDE-D4A93A01E7CB}">
      <dgm:prSet/>
      <dgm:spPr/>
      <dgm:t>
        <a:bodyPr/>
        <a:lstStyle/>
        <a:p>
          <a:endParaRPr lang="en-NZ"/>
        </a:p>
      </dgm:t>
    </dgm:pt>
    <dgm:pt modelId="{83B37C49-B128-42F2-A445-E758D688743E}">
      <dgm:prSet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NZ" sz="1100" b="0" i="0" u="none" strike="noStrike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Data from this survey will build on our knowledge for on-going tracking of TSC progress.</a:t>
          </a:r>
          <a:endParaRPr lang="en-NZ" sz="11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DF7379E-DF4B-4E86-BA92-FA3AA84AB472}" type="parTrans" cxnId="{3337C236-D0B5-4731-A06F-FE316A445FD8}">
      <dgm:prSet/>
      <dgm:spPr/>
      <dgm:t>
        <a:bodyPr/>
        <a:lstStyle/>
        <a:p>
          <a:endParaRPr lang="en-NZ"/>
        </a:p>
      </dgm:t>
    </dgm:pt>
    <dgm:pt modelId="{1B3F94DF-79AF-4213-9ED9-85604F7D651A}" type="sibTrans" cxnId="{3337C236-D0B5-4731-A06F-FE316A445FD8}">
      <dgm:prSet/>
      <dgm:spPr/>
      <dgm:t>
        <a:bodyPr/>
        <a:lstStyle/>
        <a:p>
          <a:endParaRPr lang="en-NZ"/>
        </a:p>
      </dgm:t>
    </dgm:pt>
    <dgm:pt modelId="{1D4326EB-D9B5-47C3-81F5-2974DCFB3243}" type="pres">
      <dgm:prSet presAssocID="{7EC6DEBE-2634-4266-BD1D-B29B8BE43A0C}" presName="Name0" presStyleCnt="0">
        <dgm:presLayoutVars>
          <dgm:chMax val="7"/>
          <dgm:chPref val="7"/>
          <dgm:dir/>
        </dgm:presLayoutVars>
      </dgm:prSet>
      <dgm:spPr/>
    </dgm:pt>
    <dgm:pt modelId="{569C1C8A-6FD0-4B81-8FE4-E5375A96FFCF}" type="pres">
      <dgm:prSet presAssocID="{7EC6DEBE-2634-4266-BD1D-B29B8BE43A0C}" presName="Name1" presStyleCnt="0"/>
      <dgm:spPr/>
    </dgm:pt>
    <dgm:pt modelId="{32AC8324-123C-4E17-94B9-71781CEB3DAC}" type="pres">
      <dgm:prSet presAssocID="{7EC6DEBE-2634-4266-BD1D-B29B8BE43A0C}" presName="cycle" presStyleCnt="0"/>
      <dgm:spPr/>
    </dgm:pt>
    <dgm:pt modelId="{9B3F253E-D3A8-4807-ADB7-C25CB9974275}" type="pres">
      <dgm:prSet presAssocID="{7EC6DEBE-2634-4266-BD1D-B29B8BE43A0C}" presName="srcNode" presStyleLbl="node1" presStyleIdx="0" presStyleCnt="5"/>
      <dgm:spPr/>
    </dgm:pt>
    <dgm:pt modelId="{059FA3E3-7F6C-426D-B3FC-8466AC2DC84F}" type="pres">
      <dgm:prSet presAssocID="{7EC6DEBE-2634-4266-BD1D-B29B8BE43A0C}" presName="conn" presStyleLbl="parChTrans1D2" presStyleIdx="0" presStyleCnt="1" custLinFactNeighborX="1341" custLinFactNeighborY="-814"/>
      <dgm:spPr/>
    </dgm:pt>
    <dgm:pt modelId="{A5AE7643-AA2D-4385-B104-80FE3E10D5A6}" type="pres">
      <dgm:prSet presAssocID="{7EC6DEBE-2634-4266-BD1D-B29B8BE43A0C}" presName="extraNode" presStyleLbl="node1" presStyleIdx="0" presStyleCnt="5"/>
      <dgm:spPr/>
    </dgm:pt>
    <dgm:pt modelId="{5351E3BB-B7A5-4513-ABFD-3CB3CF22EF01}" type="pres">
      <dgm:prSet presAssocID="{7EC6DEBE-2634-4266-BD1D-B29B8BE43A0C}" presName="dstNode" presStyleLbl="node1" presStyleIdx="0" presStyleCnt="5"/>
      <dgm:spPr/>
    </dgm:pt>
    <dgm:pt modelId="{9B941A44-7F25-4D40-AC16-20EB6001A901}" type="pres">
      <dgm:prSet presAssocID="{DAA2B9E7-66AB-490C-BAC4-7855A02B4D03}" presName="text_1" presStyleLbl="node1" presStyleIdx="0" presStyleCnt="5">
        <dgm:presLayoutVars>
          <dgm:bulletEnabled val="1"/>
        </dgm:presLayoutVars>
      </dgm:prSet>
      <dgm:spPr/>
    </dgm:pt>
    <dgm:pt modelId="{8393AC44-F0A1-4E2B-BFD9-4D2811120FFD}" type="pres">
      <dgm:prSet presAssocID="{DAA2B9E7-66AB-490C-BAC4-7855A02B4D03}" presName="accent_1" presStyleCnt="0"/>
      <dgm:spPr/>
    </dgm:pt>
    <dgm:pt modelId="{679CB926-BB46-4B17-B24F-BB41BEF12990}" type="pres">
      <dgm:prSet presAssocID="{DAA2B9E7-66AB-490C-BAC4-7855A02B4D03}" presName="accentRepeatNode" presStyleLbl="solidFgAcc1" presStyleIdx="0" presStyleCnt="5"/>
      <dgm:spPr>
        <a:solidFill>
          <a:srgbClr val="87B955"/>
        </a:solidFill>
        <a:ln w="12700"/>
      </dgm:spPr>
    </dgm:pt>
    <dgm:pt modelId="{E9F17837-531C-4D5A-8204-BE2D87A994C9}" type="pres">
      <dgm:prSet presAssocID="{0E934C4D-724C-4DA4-8D79-0D9C953E7B5E}" presName="text_2" presStyleLbl="node1" presStyleIdx="1" presStyleCnt="5">
        <dgm:presLayoutVars>
          <dgm:bulletEnabled val="1"/>
        </dgm:presLayoutVars>
      </dgm:prSet>
      <dgm:spPr/>
    </dgm:pt>
    <dgm:pt modelId="{C1083316-A191-4ACE-8101-D2DF53894A2B}" type="pres">
      <dgm:prSet presAssocID="{0E934C4D-724C-4DA4-8D79-0D9C953E7B5E}" presName="accent_2" presStyleCnt="0"/>
      <dgm:spPr/>
    </dgm:pt>
    <dgm:pt modelId="{E65EDE4A-06DD-4BA2-BF4B-0F9916A93BDC}" type="pres">
      <dgm:prSet presAssocID="{0E934C4D-724C-4DA4-8D79-0D9C953E7B5E}" presName="accentRepeatNode" presStyleLbl="solidFgAcc1" presStyleIdx="1" presStyleCnt="5"/>
      <dgm:spPr>
        <a:solidFill>
          <a:srgbClr val="87B955"/>
        </a:solidFill>
        <a:ln w="12700"/>
      </dgm:spPr>
    </dgm:pt>
    <dgm:pt modelId="{E9A5D7DE-E343-4950-A1B6-4390384E4907}" type="pres">
      <dgm:prSet presAssocID="{50678629-6871-4C74-9F1C-9AF49BFF5C49}" presName="text_3" presStyleLbl="node1" presStyleIdx="2" presStyleCnt="5">
        <dgm:presLayoutVars>
          <dgm:bulletEnabled val="1"/>
        </dgm:presLayoutVars>
      </dgm:prSet>
      <dgm:spPr/>
    </dgm:pt>
    <dgm:pt modelId="{CEDADDC4-FB19-42D8-8623-244D151FAAA8}" type="pres">
      <dgm:prSet presAssocID="{50678629-6871-4C74-9F1C-9AF49BFF5C49}" presName="accent_3" presStyleCnt="0"/>
      <dgm:spPr/>
    </dgm:pt>
    <dgm:pt modelId="{444B56F0-0F92-4DB7-8F50-6B4F55331ACE}" type="pres">
      <dgm:prSet presAssocID="{50678629-6871-4C74-9F1C-9AF49BFF5C49}" presName="accentRepeatNode" presStyleLbl="solidFgAcc1" presStyleIdx="2" presStyleCnt="5"/>
      <dgm:spPr>
        <a:solidFill>
          <a:srgbClr val="87B955"/>
        </a:solidFill>
        <a:ln w="12700"/>
      </dgm:spPr>
    </dgm:pt>
    <dgm:pt modelId="{22386D6B-DF6D-43EA-958D-31101E65A6E4}" type="pres">
      <dgm:prSet presAssocID="{B3141439-37E8-4244-B452-B23B9C2C3A5D}" presName="text_4" presStyleLbl="node1" presStyleIdx="3" presStyleCnt="5">
        <dgm:presLayoutVars>
          <dgm:bulletEnabled val="1"/>
        </dgm:presLayoutVars>
      </dgm:prSet>
      <dgm:spPr/>
    </dgm:pt>
    <dgm:pt modelId="{0328C8B9-AC47-4935-867E-B30B64E08D7B}" type="pres">
      <dgm:prSet presAssocID="{B3141439-37E8-4244-B452-B23B9C2C3A5D}" presName="accent_4" presStyleCnt="0"/>
      <dgm:spPr/>
    </dgm:pt>
    <dgm:pt modelId="{6A13357B-3C73-4DA5-B12D-3D0376EA6460}" type="pres">
      <dgm:prSet presAssocID="{B3141439-37E8-4244-B452-B23B9C2C3A5D}" presName="accentRepeatNode" presStyleLbl="solidFgAcc1" presStyleIdx="3" presStyleCnt="5"/>
      <dgm:spPr>
        <a:solidFill>
          <a:srgbClr val="87B955"/>
        </a:solidFill>
        <a:ln w="12700"/>
      </dgm:spPr>
    </dgm:pt>
    <dgm:pt modelId="{35EC8EEE-92B9-4943-A4C5-ACCAFC3E47B0}" type="pres">
      <dgm:prSet presAssocID="{83B37C49-B128-42F2-A445-E758D688743E}" presName="text_5" presStyleLbl="node1" presStyleIdx="4" presStyleCnt="5">
        <dgm:presLayoutVars>
          <dgm:bulletEnabled val="1"/>
        </dgm:presLayoutVars>
      </dgm:prSet>
      <dgm:spPr/>
    </dgm:pt>
    <dgm:pt modelId="{02AB2556-E0FB-4B34-AFB5-8CED3DBE228C}" type="pres">
      <dgm:prSet presAssocID="{83B37C49-B128-42F2-A445-E758D688743E}" presName="accent_5" presStyleCnt="0"/>
      <dgm:spPr/>
    </dgm:pt>
    <dgm:pt modelId="{5D311784-5E5A-44F5-BD20-01E40FA88FDD}" type="pres">
      <dgm:prSet presAssocID="{83B37C49-B128-42F2-A445-E758D688743E}" presName="accentRepeatNode" presStyleLbl="solidFgAcc1" presStyleIdx="4" presStyleCnt="5"/>
      <dgm:spPr>
        <a:solidFill>
          <a:srgbClr val="87B955"/>
        </a:solidFill>
        <a:ln w="12700"/>
      </dgm:spPr>
    </dgm:pt>
  </dgm:ptLst>
  <dgm:cxnLst>
    <dgm:cxn modelId="{C0E52207-AC88-455B-BFEB-F0DF2AF0CCAC}" type="presOf" srcId="{83B37C49-B128-42F2-A445-E758D688743E}" destId="{35EC8EEE-92B9-4943-A4C5-ACCAFC3E47B0}" srcOrd="0" destOrd="0" presId="urn:microsoft.com/office/officeart/2008/layout/VerticalCurvedList"/>
    <dgm:cxn modelId="{45FBB81E-8CF3-4402-8916-6B63E4EF333F}" type="presOf" srcId="{50678629-6871-4C74-9F1C-9AF49BFF5C49}" destId="{E9A5D7DE-E343-4950-A1B6-4390384E4907}" srcOrd="0" destOrd="0" presId="urn:microsoft.com/office/officeart/2008/layout/VerticalCurvedList"/>
    <dgm:cxn modelId="{3E764C34-B1F0-41A4-9147-3CF0DB27808F}" type="presOf" srcId="{7EC6DEBE-2634-4266-BD1D-B29B8BE43A0C}" destId="{1D4326EB-D9B5-47C3-81F5-2974DCFB3243}" srcOrd="0" destOrd="0" presId="urn:microsoft.com/office/officeart/2008/layout/VerticalCurvedList"/>
    <dgm:cxn modelId="{3337C236-D0B5-4731-A06F-FE316A445FD8}" srcId="{7EC6DEBE-2634-4266-BD1D-B29B8BE43A0C}" destId="{83B37C49-B128-42F2-A445-E758D688743E}" srcOrd="4" destOrd="0" parTransId="{ADF7379E-DF4B-4E86-BA92-FA3AA84AB472}" sibTransId="{1B3F94DF-79AF-4213-9ED9-85604F7D651A}"/>
    <dgm:cxn modelId="{B1313D5C-8431-48A7-A341-61CA314AE4BC}" type="presOf" srcId="{B3141439-37E8-4244-B452-B23B9C2C3A5D}" destId="{22386D6B-DF6D-43EA-958D-31101E65A6E4}" srcOrd="0" destOrd="0" presId="urn:microsoft.com/office/officeart/2008/layout/VerticalCurvedList"/>
    <dgm:cxn modelId="{5228FB42-E38A-47C6-86B5-4436639D4345}" type="presOf" srcId="{DAA2B9E7-66AB-490C-BAC4-7855A02B4D03}" destId="{9B941A44-7F25-4D40-AC16-20EB6001A901}" srcOrd="0" destOrd="0" presId="urn:microsoft.com/office/officeart/2008/layout/VerticalCurvedList"/>
    <dgm:cxn modelId="{80759C49-26E6-42E6-8836-BDF6BBC0CC6F}" type="presOf" srcId="{0E934C4D-724C-4DA4-8D79-0D9C953E7B5E}" destId="{E9F17837-531C-4D5A-8204-BE2D87A994C9}" srcOrd="0" destOrd="0" presId="urn:microsoft.com/office/officeart/2008/layout/VerticalCurvedList"/>
    <dgm:cxn modelId="{33757E74-B410-408D-A1ED-C432EEB2B762}" srcId="{7EC6DEBE-2634-4266-BD1D-B29B8BE43A0C}" destId="{0E934C4D-724C-4DA4-8D79-0D9C953E7B5E}" srcOrd="1" destOrd="0" parTransId="{98726DE3-4F2B-47A4-BD2A-447EDE2C0C40}" sibTransId="{3A9811A4-A495-4EB4-8517-00F77F97760B}"/>
    <dgm:cxn modelId="{B6AA0F78-FE49-40EF-9DDE-D4A93A01E7CB}" srcId="{7EC6DEBE-2634-4266-BD1D-B29B8BE43A0C}" destId="{B3141439-37E8-4244-B452-B23B9C2C3A5D}" srcOrd="3" destOrd="0" parTransId="{746229B0-5692-48F2-9F22-498D8434B1BB}" sibTransId="{BDDAFC96-7B7D-4C9B-93EA-D1CB945BC8C7}"/>
    <dgm:cxn modelId="{E0CEF6A8-A702-4EFB-8769-C5D29ACA1896}" srcId="{7EC6DEBE-2634-4266-BD1D-B29B8BE43A0C}" destId="{DAA2B9E7-66AB-490C-BAC4-7855A02B4D03}" srcOrd="0" destOrd="0" parTransId="{BC49AEC2-E9C3-44C8-9C84-716E0FBF541D}" sibTransId="{E0D731BD-13ED-461A-8DBD-8BC04D9BEF88}"/>
    <dgm:cxn modelId="{5787F2C3-C24D-4A10-B264-119D4CEF642C}" srcId="{7EC6DEBE-2634-4266-BD1D-B29B8BE43A0C}" destId="{50678629-6871-4C74-9F1C-9AF49BFF5C49}" srcOrd="2" destOrd="0" parTransId="{5DA04816-2DF1-40EB-970C-3EE85C1E5DF7}" sibTransId="{E116964A-677B-4AB8-B51C-A4421A495F5F}"/>
    <dgm:cxn modelId="{27B159DE-78A5-4098-9C8C-61663D8317F0}" type="presOf" srcId="{E0D731BD-13ED-461A-8DBD-8BC04D9BEF88}" destId="{059FA3E3-7F6C-426D-B3FC-8466AC2DC84F}" srcOrd="0" destOrd="0" presId="urn:microsoft.com/office/officeart/2008/layout/VerticalCurvedList"/>
    <dgm:cxn modelId="{BC39F185-E5CF-443E-B4AF-81EA17E3E060}" type="presParOf" srcId="{1D4326EB-D9B5-47C3-81F5-2974DCFB3243}" destId="{569C1C8A-6FD0-4B81-8FE4-E5375A96FFCF}" srcOrd="0" destOrd="0" presId="urn:microsoft.com/office/officeart/2008/layout/VerticalCurvedList"/>
    <dgm:cxn modelId="{2348394F-EDDF-4B4E-A0CB-968D2CA43EB6}" type="presParOf" srcId="{569C1C8A-6FD0-4B81-8FE4-E5375A96FFCF}" destId="{32AC8324-123C-4E17-94B9-71781CEB3DAC}" srcOrd="0" destOrd="0" presId="urn:microsoft.com/office/officeart/2008/layout/VerticalCurvedList"/>
    <dgm:cxn modelId="{13893A92-0750-4D2B-AF11-29A4FF882D48}" type="presParOf" srcId="{32AC8324-123C-4E17-94B9-71781CEB3DAC}" destId="{9B3F253E-D3A8-4807-ADB7-C25CB9974275}" srcOrd="0" destOrd="0" presId="urn:microsoft.com/office/officeart/2008/layout/VerticalCurvedList"/>
    <dgm:cxn modelId="{3B92FC4E-ED60-4988-9B19-5255547556B1}" type="presParOf" srcId="{32AC8324-123C-4E17-94B9-71781CEB3DAC}" destId="{059FA3E3-7F6C-426D-B3FC-8466AC2DC84F}" srcOrd="1" destOrd="0" presId="urn:microsoft.com/office/officeart/2008/layout/VerticalCurvedList"/>
    <dgm:cxn modelId="{B552D142-66CE-456A-8369-F9368D271029}" type="presParOf" srcId="{32AC8324-123C-4E17-94B9-71781CEB3DAC}" destId="{A5AE7643-AA2D-4385-B104-80FE3E10D5A6}" srcOrd="2" destOrd="0" presId="urn:microsoft.com/office/officeart/2008/layout/VerticalCurvedList"/>
    <dgm:cxn modelId="{819EFB95-41B3-465C-A0ED-0CC6FB92D6FA}" type="presParOf" srcId="{32AC8324-123C-4E17-94B9-71781CEB3DAC}" destId="{5351E3BB-B7A5-4513-ABFD-3CB3CF22EF01}" srcOrd="3" destOrd="0" presId="urn:microsoft.com/office/officeart/2008/layout/VerticalCurvedList"/>
    <dgm:cxn modelId="{A57FD3F2-FD73-4007-9970-A1E8889EA457}" type="presParOf" srcId="{569C1C8A-6FD0-4B81-8FE4-E5375A96FFCF}" destId="{9B941A44-7F25-4D40-AC16-20EB6001A901}" srcOrd="1" destOrd="0" presId="urn:microsoft.com/office/officeart/2008/layout/VerticalCurvedList"/>
    <dgm:cxn modelId="{66CE4408-E790-4542-BAC2-BAFD7BC0A731}" type="presParOf" srcId="{569C1C8A-6FD0-4B81-8FE4-E5375A96FFCF}" destId="{8393AC44-F0A1-4E2B-BFD9-4D2811120FFD}" srcOrd="2" destOrd="0" presId="urn:microsoft.com/office/officeart/2008/layout/VerticalCurvedList"/>
    <dgm:cxn modelId="{E82465F7-5D1D-4420-8943-2A06E48A7F85}" type="presParOf" srcId="{8393AC44-F0A1-4E2B-BFD9-4D2811120FFD}" destId="{679CB926-BB46-4B17-B24F-BB41BEF12990}" srcOrd="0" destOrd="0" presId="urn:microsoft.com/office/officeart/2008/layout/VerticalCurvedList"/>
    <dgm:cxn modelId="{C1D4F44B-44AD-4F49-8428-EDD4244F330F}" type="presParOf" srcId="{569C1C8A-6FD0-4B81-8FE4-E5375A96FFCF}" destId="{E9F17837-531C-4D5A-8204-BE2D87A994C9}" srcOrd="3" destOrd="0" presId="urn:microsoft.com/office/officeart/2008/layout/VerticalCurvedList"/>
    <dgm:cxn modelId="{6095CEF9-8703-4F89-A72E-5CF9827A1E1A}" type="presParOf" srcId="{569C1C8A-6FD0-4B81-8FE4-E5375A96FFCF}" destId="{C1083316-A191-4ACE-8101-D2DF53894A2B}" srcOrd="4" destOrd="0" presId="urn:microsoft.com/office/officeart/2008/layout/VerticalCurvedList"/>
    <dgm:cxn modelId="{B86CF146-40BD-460A-B7EB-617EDF5CA6F8}" type="presParOf" srcId="{C1083316-A191-4ACE-8101-D2DF53894A2B}" destId="{E65EDE4A-06DD-4BA2-BF4B-0F9916A93BDC}" srcOrd="0" destOrd="0" presId="urn:microsoft.com/office/officeart/2008/layout/VerticalCurvedList"/>
    <dgm:cxn modelId="{AC38DAD4-D960-4EE0-A33E-EC8E4EA30FE2}" type="presParOf" srcId="{569C1C8A-6FD0-4B81-8FE4-E5375A96FFCF}" destId="{E9A5D7DE-E343-4950-A1B6-4390384E4907}" srcOrd="5" destOrd="0" presId="urn:microsoft.com/office/officeart/2008/layout/VerticalCurvedList"/>
    <dgm:cxn modelId="{E22ECE61-78E6-43EB-A591-C49F45FC8507}" type="presParOf" srcId="{569C1C8A-6FD0-4B81-8FE4-E5375A96FFCF}" destId="{CEDADDC4-FB19-42D8-8623-244D151FAAA8}" srcOrd="6" destOrd="0" presId="urn:microsoft.com/office/officeart/2008/layout/VerticalCurvedList"/>
    <dgm:cxn modelId="{E2E70AD1-F6FC-40F1-B602-F34CC9B9FFC5}" type="presParOf" srcId="{CEDADDC4-FB19-42D8-8623-244D151FAAA8}" destId="{444B56F0-0F92-4DB7-8F50-6B4F55331ACE}" srcOrd="0" destOrd="0" presId="urn:microsoft.com/office/officeart/2008/layout/VerticalCurvedList"/>
    <dgm:cxn modelId="{82D2F865-E4FD-4A0C-881C-96EF21A8A0B8}" type="presParOf" srcId="{569C1C8A-6FD0-4B81-8FE4-E5375A96FFCF}" destId="{22386D6B-DF6D-43EA-958D-31101E65A6E4}" srcOrd="7" destOrd="0" presId="urn:microsoft.com/office/officeart/2008/layout/VerticalCurvedList"/>
    <dgm:cxn modelId="{D605FE2B-2D55-436A-805C-E44039729EA6}" type="presParOf" srcId="{569C1C8A-6FD0-4B81-8FE4-E5375A96FFCF}" destId="{0328C8B9-AC47-4935-867E-B30B64E08D7B}" srcOrd="8" destOrd="0" presId="urn:microsoft.com/office/officeart/2008/layout/VerticalCurvedList"/>
    <dgm:cxn modelId="{DFF5179E-1086-4AB2-A51B-734C8FB76B1D}" type="presParOf" srcId="{0328C8B9-AC47-4935-867E-B30B64E08D7B}" destId="{6A13357B-3C73-4DA5-B12D-3D0376EA6460}" srcOrd="0" destOrd="0" presId="urn:microsoft.com/office/officeart/2008/layout/VerticalCurvedList"/>
    <dgm:cxn modelId="{4A53FCF1-BE3D-454C-8112-4E823CB016D3}" type="presParOf" srcId="{569C1C8A-6FD0-4B81-8FE4-E5375A96FFCF}" destId="{35EC8EEE-92B9-4943-A4C5-ACCAFC3E47B0}" srcOrd="9" destOrd="0" presId="urn:microsoft.com/office/officeart/2008/layout/VerticalCurvedList"/>
    <dgm:cxn modelId="{7A38A68C-921E-487B-94F7-6CDB675EEEB5}" type="presParOf" srcId="{569C1C8A-6FD0-4B81-8FE4-E5375A96FFCF}" destId="{02AB2556-E0FB-4B34-AFB5-8CED3DBE228C}" srcOrd="10" destOrd="0" presId="urn:microsoft.com/office/officeart/2008/layout/VerticalCurvedList"/>
    <dgm:cxn modelId="{54871EE8-3518-4702-83CE-9E9C3F4EF8D2}" type="presParOf" srcId="{02AB2556-E0FB-4B34-AFB5-8CED3DBE228C}" destId="{5D311784-5E5A-44F5-BD20-01E40FA88F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C6DEBE-2634-4266-BD1D-B29B8BE43A0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AA2B9E7-66AB-490C-BAC4-7855A02B4D03}">
      <dgm:prSet phldrT="[Text]"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lang="mi-NZ" sz="11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Run using Survey Monkey in September – October 2024</a:t>
          </a:r>
          <a:endParaRPr lang="en-NZ" sz="11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C49AEC2-E9C3-44C8-9C84-716E0FBF541D}" type="parTrans" cxnId="{E0CEF6A8-A702-4EFB-8769-C5D29ACA1896}">
      <dgm:prSet/>
      <dgm:spPr/>
      <dgm:t>
        <a:bodyPr/>
        <a:lstStyle/>
        <a:p>
          <a:endParaRPr lang="en-NZ"/>
        </a:p>
      </dgm:t>
    </dgm:pt>
    <dgm:pt modelId="{E0D731BD-13ED-461A-8DBD-8BC04D9BEF88}" type="sibTrans" cxnId="{E0CEF6A8-A702-4EFB-8769-C5D29ACA1896}">
      <dgm:prSet/>
      <dgm:spPr/>
      <dgm:t>
        <a:bodyPr/>
        <a:lstStyle/>
        <a:p>
          <a:endParaRPr lang="en-NZ"/>
        </a:p>
      </dgm:t>
    </dgm:pt>
    <dgm:pt modelId="{0E934C4D-724C-4DA4-8D79-0D9C953E7B5E}">
      <dgm:prSet phldrT="[Text]"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lang="en-US" sz="110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rPr>
            <a:t>Questions based on the 12 commitments of the NZ Tourism Sustainability Commitment</a:t>
          </a:r>
          <a:endParaRPr lang="en-NZ" sz="1100">
            <a:solidFill>
              <a:schemeClr val="accent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8726DE3-4F2B-47A4-BD2A-447EDE2C0C40}" type="parTrans" cxnId="{33757E74-B410-408D-A1ED-C432EEB2B762}">
      <dgm:prSet/>
      <dgm:spPr/>
      <dgm:t>
        <a:bodyPr/>
        <a:lstStyle/>
        <a:p>
          <a:endParaRPr lang="en-NZ"/>
        </a:p>
      </dgm:t>
    </dgm:pt>
    <dgm:pt modelId="{3A9811A4-A495-4EB4-8517-00F77F97760B}" type="sibTrans" cxnId="{33757E74-B410-408D-A1ED-C432EEB2B762}">
      <dgm:prSet/>
      <dgm:spPr/>
      <dgm:t>
        <a:bodyPr/>
        <a:lstStyle/>
        <a:p>
          <a:endParaRPr lang="en-NZ"/>
        </a:p>
      </dgm:t>
    </dgm:pt>
    <dgm:pt modelId="{50678629-6871-4C74-9F1C-9AF49BFF5C49}">
      <dgm:prSet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lang="en-US" sz="1100" b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622 responses from all regions of NZ (29% of signatories)</a:t>
          </a:r>
          <a:endParaRPr lang="en-NZ" sz="1100" b="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DA04816-2DF1-40EB-970C-3EE85C1E5DF7}" type="parTrans" cxnId="{5787F2C3-C24D-4A10-B264-119D4CEF642C}">
      <dgm:prSet/>
      <dgm:spPr/>
      <dgm:t>
        <a:bodyPr/>
        <a:lstStyle/>
        <a:p>
          <a:endParaRPr lang="en-NZ"/>
        </a:p>
      </dgm:t>
    </dgm:pt>
    <dgm:pt modelId="{E116964A-677B-4AB8-B51C-A4421A495F5F}" type="sibTrans" cxnId="{5787F2C3-C24D-4A10-B264-119D4CEF642C}">
      <dgm:prSet/>
      <dgm:spPr/>
      <dgm:t>
        <a:bodyPr/>
        <a:lstStyle/>
        <a:p>
          <a:endParaRPr lang="en-NZ"/>
        </a:p>
      </dgm:t>
    </dgm:pt>
    <dgm:pt modelId="{B3141439-37E8-4244-B452-B23B9C2C3A5D}">
      <dgm:prSet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lang="mi-NZ" sz="1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39% from accommodation &amp; hospitality sector, 25% from Adventure &amp; Outdoor, 21% from tourism services, 13% from attractions, conferences &amp; events, 10% ITOs or travel agents</a:t>
          </a:r>
          <a:endParaRPr lang="en-NZ" sz="110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6229B0-5692-48F2-9F22-498D8434B1BB}" type="parTrans" cxnId="{B6AA0F78-FE49-40EF-9DDE-D4A93A01E7CB}">
      <dgm:prSet/>
      <dgm:spPr/>
      <dgm:t>
        <a:bodyPr/>
        <a:lstStyle/>
        <a:p>
          <a:endParaRPr lang="en-NZ"/>
        </a:p>
      </dgm:t>
    </dgm:pt>
    <dgm:pt modelId="{BDDAFC96-7B7D-4C9B-93EA-D1CB945BC8C7}" type="sibTrans" cxnId="{B6AA0F78-FE49-40EF-9DDE-D4A93A01E7CB}">
      <dgm:prSet/>
      <dgm:spPr/>
      <dgm:t>
        <a:bodyPr/>
        <a:lstStyle/>
        <a:p>
          <a:endParaRPr lang="en-NZ"/>
        </a:p>
      </dgm:t>
    </dgm:pt>
    <dgm:pt modelId="{BA3D87E6-C8D1-48EE-A31A-DAFCB4716E1B}">
      <dgm:prSet custT="1"/>
      <dgm:spPr>
        <a:noFill/>
        <a:ln w="12700">
          <a:solidFill>
            <a:schemeClr val="accent4"/>
          </a:solidFill>
        </a:ln>
      </dgm:spPr>
      <dgm:t>
        <a:bodyPr/>
        <a:lstStyle/>
        <a:p>
          <a:r>
            <a:rPr lang="mi-NZ" sz="1100" b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506 (81%) TIA members and 116 (19%) non-members</a:t>
          </a:r>
          <a:endParaRPr lang="en-NZ" sz="1100" b="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4E2C1C6-5E6A-41C2-8AC5-9BCB9877E46B}" type="parTrans" cxnId="{CB212084-41BD-406D-8927-FFD7E3E51AF4}">
      <dgm:prSet/>
      <dgm:spPr/>
      <dgm:t>
        <a:bodyPr/>
        <a:lstStyle/>
        <a:p>
          <a:endParaRPr lang="en-NZ"/>
        </a:p>
      </dgm:t>
    </dgm:pt>
    <dgm:pt modelId="{84367566-C7AE-4D65-BE33-922F12A126B5}" type="sibTrans" cxnId="{CB212084-41BD-406D-8927-FFD7E3E51AF4}">
      <dgm:prSet/>
      <dgm:spPr/>
      <dgm:t>
        <a:bodyPr/>
        <a:lstStyle/>
        <a:p>
          <a:endParaRPr lang="en-NZ"/>
        </a:p>
      </dgm:t>
    </dgm:pt>
    <dgm:pt modelId="{1D4326EB-D9B5-47C3-81F5-2974DCFB3243}" type="pres">
      <dgm:prSet presAssocID="{7EC6DEBE-2634-4266-BD1D-B29B8BE43A0C}" presName="Name0" presStyleCnt="0">
        <dgm:presLayoutVars>
          <dgm:chMax val="7"/>
          <dgm:chPref val="7"/>
          <dgm:dir/>
        </dgm:presLayoutVars>
      </dgm:prSet>
      <dgm:spPr/>
    </dgm:pt>
    <dgm:pt modelId="{569C1C8A-6FD0-4B81-8FE4-E5375A96FFCF}" type="pres">
      <dgm:prSet presAssocID="{7EC6DEBE-2634-4266-BD1D-B29B8BE43A0C}" presName="Name1" presStyleCnt="0"/>
      <dgm:spPr/>
    </dgm:pt>
    <dgm:pt modelId="{32AC8324-123C-4E17-94B9-71781CEB3DAC}" type="pres">
      <dgm:prSet presAssocID="{7EC6DEBE-2634-4266-BD1D-B29B8BE43A0C}" presName="cycle" presStyleCnt="0"/>
      <dgm:spPr/>
    </dgm:pt>
    <dgm:pt modelId="{9B3F253E-D3A8-4807-ADB7-C25CB9974275}" type="pres">
      <dgm:prSet presAssocID="{7EC6DEBE-2634-4266-BD1D-B29B8BE43A0C}" presName="srcNode" presStyleLbl="node1" presStyleIdx="0" presStyleCnt="5"/>
      <dgm:spPr/>
    </dgm:pt>
    <dgm:pt modelId="{059FA3E3-7F6C-426D-B3FC-8466AC2DC84F}" type="pres">
      <dgm:prSet presAssocID="{7EC6DEBE-2634-4266-BD1D-B29B8BE43A0C}" presName="conn" presStyleLbl="parChTrans1D2" presStyleIdx="0" presStyleCnt="1" custLinFactNeighborX="1341" custLinFactNeighborY="-814"/>
      <dgm:spPr/>
    </dgm:pt>
    <dgm:pt modelId="{A5AE7643-AA2D-4385-B104-80FE3E10D5A6}" type="pres">
      <dgm:prSet presAssocID="{7EC6DEBE-2634-4266-BD1D-B29B8BE43A0C}" presName="extraNode" presStyleLbl="node1" presStyleIdx="0" presStyleCnt="5"/>
      <dgm:spPr/>
    </dgm:pt>
    <dgm:pt modelId="{5351E3BB-B7A5-4513-ABFD-3CB3CF22EF01}" type="pres">
      <dgm:prSet presAssocID="{7EC6DEBE-2634-4266-BD1D-B29B8BE43A0C}" presName="dstNode" presStyleLbl="node1" presStyleIdx="0" presStyleCnt="5"/>
      <dgm:spPr/>
    </dgm:pt>
    <dgm:pt modelId="{9B941A44-7F25-4D40-AC16-20EB6001A901}" type="pres">
      <dgm:prSet presAssocID="{DAA2B9E7-66AB-490C-BAC4-7855A02B4D03}" presName="text_1" presStyleLbl="node1" presStyleIdx="0" presStyleCnt="5">
        <dgm:presLayoutVars>
          <dgm:bulletEnabled val="1"/>
        </dgm:presLayoutVars>
      </dgm:prSet>
      <dgm:spPr/>
    </dgm:pt>
    <dgm:pt modelId="{8393AC44-F0A1-4E2B-BFD9-4D2811120FFD}" type="pres">
      <dgm:prSet presAssocID="{DAA2B9E7-66AB-490C-BAC4-7855A02B4D03}" presName="accent_1" presStyleCnt="0"/>
      <dgm:spPr/>
    </dgm:pt>
    <dgm:pt modelId="{679CB926-BB46-4B17-B24F-BB41BEF12990}" type="pres">
      <dgm:prSet presAssocID="{DAA2B9E7-66AB-490C-BAC4-7855A02B4D03}" presName="accentRepeatNode" presStyleLbl="solidFgAcc1" presStyleIdx="0" presStyleCnt="5"/>
      <dgm:spPr>
        <a:solidFill>
          <a:srgbClr val="87B955"/>
        </a:solidFill>
        <a:ln w="12700"/>
      </dgm:spPr>
    </dgm:pt>
    <dgm:pt modelId="{E9F17837-531C-4D5A-8204-BE2D87A994C9}" type="pres">
      <dgm:prSet presAssocID="{0E934C4D-724C-4DA4-8D79-0D9C953E7B5E}" presName="text_2" presStyleLbl="node1" presStyleIdx="1" presStyleCnt="5">
        <dgm:presLayoutVars>
          <dgm:bulletEnabled val="1"/>
        </dgm:presLayoutVars>
      </dgm:prSet>
      <dgm:spPr/>
    </dgm:pt>
    <dgm:pt modelId="{C1083316-A191-4ACE-8101-D2DF53894A2B}" type="pres">
      <dgm:prSet presAssocID="{0E934C4D-724C-4DA4-8D79-0D9C953E7B5E}" presName="accent_2" presStyleCnt="0"/>
      <dgm:spPr/>
    </dgm:pt>
    <dgm:pt modelId="{E65EDE4A-06DD-4BA2-BF4B-0F9916A93BDC}" type="pres">
      <dgm:prSet presAssocID="{0E934C4D-724C-4DA4-8D79-0D9C953E7B5E}" presName="accentRepeatNode" presStyleLbl="solidFgAcc1" presStyleIdx="1" presStyleCnt="5"/>
      <dgm:spPr>
        <a:solidFill>
          <a:srgbClr val="87B955"/>
        </a:solidFill>
        <a:ln w="12700"/>
      </dgm:spPr>
    </dgm:pt>
    <dgm:pt modelId="{E9A5D7DE-E343-4950-A1B6-4390384E4907}" type="pres">
      <dgm:prSet presAssocID="{50678629-6871-4C74-9F1C-9AF49BFF5C49}" presName="text_3" presStyleLbl="node1" presStyleIdx="2" presStyleCnt="5">
        <dgm:presLayoutVars>
          <dgm:bulletEnabled val="1"/>
        </dgm:presLayoutVars>
      </dgm:prSet>
      <dgm:spPr/>
    </dgm:pt>
    <dgm:pt modelId="{CEDADDC4-FB19-42D8-8623-244D151FAAA8}" type="pres">
      <dgm:prSet presAssocID="{50678629-6871-4C74-9F1C-9AF49BFF5C49}" presName="accent_3" presStyleCnt="0"/>
      <dgm:spPr/>
    </dgm:pt>
    <dgm:pt modelId="{444B56F0-0F92-4DB7-8F50-6B4F55331ACE}" type="pres">
      <dgm:prSet presAssocID="{50678629-6871-4C74-9F1C-9AF49BFF5C49}" presName="accentRepeatNode" presStyleLbl="solidFgAcc1" presStyleIdx="2" presStyleCnt="5"/>
      <dgm:spPr>
        <a:solidFill>
          <a:srgbClr val="87B955"/>
        </a:solidFill>
        <a:ln w="12700"/>
      </dgm:spPr>
    </dgm:pt>
    <dgm:pt modelId="{9D3134F3-C273-4570-B98F-05E4C220E27E}" type="pres">
      <dgm:prSet presAssocID="{BA3D87E6-C8D1-48EE-A31A-DAFCB4716E1B}" presName="text_4" presStyleLbl="node1" presStyleIdx="3" presStyleCnt="5">
        <dgm:presLayoutVars>
          <dgm:bulletEnabled val="1"/>
        </dgm:presLayoutVars>
      </dgm:prSet>
      <dgm:spPr/>
    </dgm:pt>
    <dgm:pt modelId="{32462B90-D89F-4039-B506-141389AFA896}" type="pres">
      <dgm:prSet presAssocID="{BA3D87E6-C8D1-48EE-A31A-DAFCB4716E1B}" presName="accent_4" presStyleCnt="0"/>
      <dgm:spPr/>
    </dgm:pt>
    <dgm:pt modelId="{49DE1E07-4813-49CD-A8D9-2A0E42E3AB6A}" type="pres">
      <dgm:prSet presAssocID="{BA3D87E6-C8D1-48EE-A31A-DAFCB4716E1B}" presName="accentRepeatNode" presStyleLbl="solidFgAcc1" presStyleIdx="3" presStyleCnt="5" custLinFactNeighborX="5076" custLinFactNeighborY="6768"/>
      <dgm:spPr>
        <a:solidFill>
          <a:srgbClr val="87B955"/>
        </a:solidFill>
        <a:ln w="12700"/>
      </dgm:spPr>
    </dgm:pt>
    <dgm:pt modelId="{860E8B1B-B22E-4809-96F1-F74E829890D5}" type="pres">
      <dgm:prSet presAssocID="{B3141439-37E8-4244-B452-B23B9C2C3A5D}" presName="text_5" presStyleLbl="node1" presStyleIdx="4" presStyleCnt="5">
        <dgm:presLayoutVars>
          <dgm:bulletEnabled val="1"/>
        </dgm:presLayoutVars>
      </dgm:prSet>
      <dgm:spPr/>
    </dgm:pt>
    <dgm:pt modelId="{24F2BCD7-A9F1-433D-B492-7545A5432FEF}" type="pres">
      <dgm:prSet presAssocID="{B3141439-37E8-4244-B452-B23B9C2C3A5D}" presName="accent_5" presStyleCnt="0"/>
      <dgm:spPr/>
    </dgm:pt>
    <dgm:pt modelId="{6A13357B-3C73-4DA5-B12D-3D0376EA6460}" type="pres">
      <dgm:prSet presAssocID="{B3141439-37E8-4244-B452-B23B9C2C3A5D}" presName="accentRepeatNode" presStyleLbl="solidFgAcc1" presStyleIdx="4" presStyleCnt="5"/>
      <dgm:spPr>
        <a:solidFill>
          <a:srgbClr val="87B955"/>
        </a:solidFill>
        <a:ln w="12700"/>
      </dgm:spPr>
    </dgm:pt>
  </dgm:ptLst>
  <dgm:cxnLst>
    <dgm:cxn modelId="{45FBB81E-8CF3-4402-8916-6B63E4EF333F}" type="presOf" srcId="{50678629-6871-4C74-9F1C-9AF49BFF5C49}" destId="{E9A5D7DE-E343-4950-A1B6-4390384E4907}" srcOrd="0" destOrd="0" presId="urn:microsoft.com/office/officeart/2008/layout/VerticalCurvedList"/>
    <dgm:cxn modelId="{3E764C34-B1F0-41A4-9147-3CF0DB27808F}" type="presOf" srcId="{7EC6DEBE-2634-4266-BD1D-B29B8BE43A0C}" destId="{1D4326EB-D9B5-47C3-81F5-2974DCFB3243}" srcOrd="0" destOrd="0" presId="urn:microsoft.com/office/officeart/2008/layout/VerticalCurvedList"/>
    <dgm:cxn modelId="{EFFE6E5B-E8F4-4CE9-90FA-8AB041F3ACD0}" type="presOf" srcId="{B3141439-37E8-4244-B452-B23B9C2C3A5D}" destId="{860E8B1B-B22E-4809-96F1-F74E829890D5}" srcOrd="0" destOrd="0" presId="urn:microsoft.com/office/officeart/2008/layout/VerticalCurvedList"/>
    <dgm:cxn modelId="{5228FB42-E38A-47C6-86B5-4436639D4345}" type="presOf" srcId="{DAA2B9E7-66AB-490C-BAC4-7855A02B4D03}" destId="{9B941A44-7F25-4D40-AC16-20EB6001A901}" srcOrd="0" destOrd="0" presId="urn:microsoft.com/office/officeart/2008/layout/VerticalCurvedList"/>
    <dgm:cxn modelId="{80759C49-26E6-42E6-8836-BDF6BBC0CC6F}" type="presOf" srcId="{0E934C4D-724C-4DA4-8D79-0D9C953E7B5E}" destId="{E9F17837-531C-4D5A-8204-BE2D87A994C9}" srcOrd="0" destOrd="0" presId="urn:microsoft.com/office/officeart/2008/layout/VerticalCurvedList"/>
    <dgm:cxn modelId="{33757E74-B410-408D-A1ED-C432EEB2B762}" srcId="{7EC6DEBE-2634-4266-BD1D-B29B8BE43A0C}" destId="{0E934C4D-724C-4DA4-8D79-0D9C953E7B5E}" srcOrd="1" destOrd="0" parTransId="{98726DE3-4F2B-47A4-BD2A-447EDE2C0C40}" sibTransId="{3A9811A4-A495-4EB4-8517-00F77F97760B}"/>
    <dgm:cxn modelId="{B6AA0F78-FE49-40EF-9DDE-D4A93A01E7CB}" srcId="{7EC6DEBE-2634-4266-BD1D-B29B8BE43A0C}" destId="{B3141439-37E8-4244-B452-B23B9C2C3A5D}" srcOrd="4" destOrd="0" parTransId="{746229B0-5692-48F2-9F22-498D8434B1BB}" sibTransId="{BDDAFC96-7B7D-4C9B-93EA-D1CB945BC8C7}"/>
    <dgm:cxn modelId="{CB212084-41BD-406D-8927-FFD7E3E51AF4}" srcId="{7EC6DEBE-2634-4266-BD1D-B29B8BE43A0C}" destId="{BA3D87E6-C8D1-48EE-A31A-DAFCB4716E1B}" srcOrd="3" destOrd="0" parTransId="{94E2C1C6-5E6A-41C2-8AC5-9BCB9877E46B}" sibTransId="{84367566-C7AE-4D65-BE33-922F12A126B5}"/>
    <dgm:cxn modelId="{E0CEF6A8-A702-4EFB-8769-C5D29ACA1896}" srcId="{7EC6DEBE-2634-4266-BD1D-B29B8BE43A0C}" destId="{DAA2B9E7-66AB-490C-BAC4-7855A02B4D03}" srcOrd="0" destOrd="0" parTransId="{BC49AEC2-E9C3-44C8-9C84-716E0FBF541D}" sibTransId="{E0D731BD-13ED-461A-8DBD-8BC04D9BEF88}"/>
    <dgm:cxn modelId="{5787F2C3-C24D-4A10-B264-119D4CEF642C}" srcId="{7EC6DEBE-2634-4266-BD1D-B29B8BE43A0C}" destId="{50678629-6871-4C74-9F1C-9AF49BFF5C49}" srcOrd="2" destOrd="0" parTransId="{5DA04816-2DF1-40EB-970C-3EE85C1E5DF7}" sibTransId="{E116964A-677B-4AB8-B51C-A4421A495F5F}"/>
    <dgm:cxn modelId="{27B159DE-78A5-4098-9C8C-61663D8317F0}" type="presOf" srcId="{E0D731BD-13ED-461A-8DBD-8BC04D9BEF88}" destId="{059FA3E3-7F6C-426D-B3FC-8466AC2DC84F}" srcOrd="0" destOrd="0" presId="urn:microsoft.com/office/officeart/2008/layout/VerticalCurvedList"/>
    <dgm:cxn modelId="{8E4B12E8-A708-412D-9475-B76C5EE056D5}" type="presOf" srcId="{BA3D87E6-C8D1-48EE-A31A-DAFCB4716E1B}" destId="{9D3134F3-C273-4570-B98F-05E4C220E27E}" srcOrd="0" destOrd="0" presId="urn:microsoft.com/office/officeart/2008/layout/VerticalCurvedList"/>
    <dgm:cxn modelId="{BC39F185-E5CF-443E-B4AF-81EA17E3E060}" type="presParOf" srcId="{1D4326EB-D9B5-47C3-81F5-2974DCFB3243}" destId="{569C1C8A-6FD0-4B81-8FE4-E5375A96FFCF}" srcOrd="0" destOrd="0" presId="urn:microsoft.com/office/officeart/2008/layout/VerticalCurvedList"/>
    <dgm:cxn modelId="{2348394F-EDDF-4B4E-A0CB-968D2CA43EB6}" type="presParOf" srcId="{569C1C8A-6FD0-4B81-8FE4-E5375A96FFCF}" destId="{32AC8324-123C-4E17-94B9-71781CEB3DAC}" srcOrd="0" destOrd="0" presId="urn:microsoft.com/office/officeart/2008/layout/VerticalCurvedList"/>
    <dgm:cxn modelId="{13893A92-0750-4D2B-AF11-29A4FF882D48}" type="presParOf" srcId="{32AC8324-123C-4E17-94B9-71781CEB3DAC}" destId="{9B3F253E-D3A8-4807-ADB7-C25CB9974275}" srcOrd="0" destOrd="0" presId="urn:microsoft.com/office/officeart/2008/layout/VerticalCurvedList"/>
    <dgm:cxn modelId="{3B92FC4E-ED60-4988-9B19-5255547556B1}" type="presParOf" srcId="{32AC8324-123C-4E17-94B9-71781CEB3DAC}" destId="{059FA3E3-7F6C-426D-B3FC-8466AC2DC84F}" srcOrd="1" destOrd="0" presId="urn:microsoft.com/office/officeart/2008/layout/VerticalCurvedList"/>
    <dgm:cxn modelId="{B552D142-66CE-456A-8369-F9368D271029}" type="presParOf" srcId="{32AC8324-123C-4E17-94B9-71781CEB3DAC}" destId="{A5AE7643-AA2D-4385-B104-80FE3E10D5A6}" srcOrd="2" destOrd="0" presId="urn:microsoft.com/office/officeart/2008/layout/VerticalCurvedList"/>
    <dgm:cxn modelId="{819EFB95-41B3-465C-A0ED-0CC6FB92D6FA}" type="presParOf" srcId="{32AC8324-123C-4E17-94B9-71781CEB3DAC}" destId="{5351E3BB-B7A5-4513-ABFD-3CB3CF22EF01}" srcOrd="3" destOrd="0" presId="urn:microsoft.com/office/officeart/2008/layout/VerticalCurvedList"/>
    <dgm:cxn modelId="{A57FD3F2-FD73-4007-9970-A1E8889EA457}" type="presParOf" srcId="{569C1C8A-6FD0-4B81-8FE4-E5375A96FFCF}" destId="{9B941A44-7F25-4D40-AC16-20EB6001A901}" srcOrd="1" destOrd="0" presId="urn:microsoft.com/office/officeart/2008/layout/VerticalCurvedList"/>
    <dgm:cxn modelId="{66CE4408-E790-4542-BAC2-BAFD7BC0A731}" type="presParOf" srcId="{569C1C8A-6FD0-4B81-8FE4-E5375A96FFCF}" destId="{8393AC44-F0A1-4E2B-BFD9-4D2811120FFD}" srcOrd="2" destOrd="0" presId="urn:microsoft.com/office/officeart/2008/layout/VerticalCurvedList"/>
    <dgm:cxn modelId="{E82465F7-5D1D-4420-8943-2A06E48A7F85}" type="presParOf" srcId="{8393AC44-F0A1-4E2B-BFD9-4D2811120FFD}" destId="{679CB926-BB46-4B17-B24F-BB41BEF12990}" srcOrd="0" destOrd="0" presId="urn:microsoft.com/office/officeart/2008/layout/VerticalCurvedList"/>
    <dgm:cxn modelId="{C1D4F44B-44AD-4F49-8428-EDD4244F330F}" type="presParOf" srcId="{569C1C8A-6FD0-4B81-8FE4-E5375A96FFCF}" destId="{E9F17837-531C-4D5A-8204-BE2D87A994C9}" srcOrd="3" destOrd="0" presId="urn:microsoft.com/office/officeart/2008/layout/VerticalCurvedList"/>
    <dgm:cxn modelId="{6095CEF9-8703-4F89-A72E-5CF9827A1E1A}" type="presParOf" srcId="{569C1C8A-6FD0-4B81-8FE4-E5375A96FFCF}" destId="{C1083316-A191-4ACE-8101-D2DF53894A2B}" srcOrd="4" destOrd="0" presId="urn:microsoft.com/office/officeart/2008/layout/VerticalCurvedList"/>
    <dgm:cxn modelId="{B86CF146-40BD-460A-B7EB-617EDF5CA6F8}" type="presParOf" srcId="{C1083316-A191-4ACE-8101-D2DF53894A2B}" destId="{E65EDE4A-06DD-4BA2-BF4B-0F9916A93BDC}" srcOrd="0" destOrd="0" presId="urn:microsoft.com/office/officeart/2008/layout/VerticalCurvedList"/>
    <dgm:cxn modelId="{AC38DAD4-D960-4EE0-A33E-EC8E4EA30FE2}" type="presParOf" srcId="{569C1C8A-6FD0-4B81-8FE4-E5375A96FFCF}" destId="{E9A5D7DE-E343-4950-A1B6-4390384E4907}" srcOrd="5" destOrd="0" presId="urn:microsoft.com/office/officeart/2008/layout/VerticalCurvedList"/>
    <dgm:cxn modelId="{E22ECE61-78E6-43EB-A591-C49F45FC8507}" type="presParOf" srcId="{569C1C8A-6FD0-4B81-8FE4-E5375A96FFCF}" destId="{CEDADDC4-FB19-42D8-8623-244D151FAAA8}" srcOrd="6" destOrd="0" presId="urn:microsoft.com/office/officeart/2008/layout/VerticalCurvedList"/>
    <dgm:cxn modelId="{E2E70AD1-F6FC-40F1-B602-F34CC9B9FFC5}" type="presParOf" srcId="{CEDADDC4-FB19-42D8-8623-244D151FAAA8}" destId="{444B56F0-0F92-4DB7-8F50-6B4F55331ACE}" srcOrd="0" destOrd="0" presId="urn:microsoft.com/office/officeart/2008/layout/VerticalCurvedList"/>
    <dgm:cxn modelId="{BB919355-D7E3-4F3F-9EC5-80B68F927B88}" type="presParOf" srcId="{569C1C8A-6FD0-4B81-8FE4-E5375A96FFCF}" destId="{9D3134F3-C273-4570-B98F-05E4C220E27E}" srcOrd="7" destOrd="0" presId="urn:microsoft.com/office/officeart/2008/layout/VerticalCurvedList"/>
    <dgm:cxn modelId="{05A57B55-2FB6-4B53-9B7B-CE82D8B39429}" type="presParOf" srcId="{569C1C8A-6FD0-4B81-8FE4-E5375A96FFCF}" destId="{32462B90-D89F-4039-B506-141389AFA896}" srcOrd="8" destOrd="0" presId="urn:microsoft.com/office/officeart/2008/layout/VerticalCurvedList"/>
    <dgm:cxn modelId="{6B0F44FC-F63C-4180-A4E4-BA1D4721BBDE}" type="presParOf" srcId="{32462B90-D89F-4039-B506-141389AFA896}" destId="{49DE1E07-4813-49CD-A8D9-2A0E42E3AB6A}" srcOrd="0" destOrd="0" presId="urn:microsoft.com/office/officeart/2008/layout/VerticalCurvedList"/>
    <dgm:cxn modelId="{5B49EEF6-79BC-47B7-8514-1CB66489D0C2}" type="presParOf" srcId="{569C1C8A-6FD0-4B81-8FE4-E5375A96FFCF}" destId="{860E8B1B-B22E-4809-96F1-F74E829890D5}" srcOrd="9" destOrd="0" presId="urn:microsoft.com/office/officeart/2008/layout/VerticalCurvedList"/>
    <dgm:cxn modelId="{6E45E638-B282-418E-BAC5-BE8F2CA3412A}" type="presParOf" srcId="{569C1C8A-6FD0-4B81-8FE4-E5375A96FFCF}" destId="{24F2BCD7-A9F1-433D-B492-7545A5432FEF}" srcOrd="10" destOrd="0" presId="urn:microsoft.com/office/officeart/2008/layout/VerticalCurvedList"/>
    <dgm:cxn modelId="{36A41C45-3D68-42CF-AEA9-0FAE4BF9DC72}" type="presParOf" srcId="{24F2BCD7-A9F1-433D-B492-7545A5432FEF}" destId="{6A13357B-3C73-4DA5-B12D-3D0376EA64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01258-F8CA-40E6-A695-E9C410B1405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BBF4266F-9FB3-4CFF-89C0-F61141B1AAF8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Businesses will </a:t>
          </a:r>
          <a:r>
            <a:rPr lang="en-US" sz="1000" err="1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prioritise</a:t>
          </a:r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sustainability to meet customer expectations and improve profitability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838EA3C-4727-4DA4-9972-A1E868CCF569}" type="parTrans" cxnId="{A4C91853-91A0-47D7-80F0-DA1AFEEE96D6}">
      <dgm:prSet/>
      <dgm:spPr/>
      <dgm:t>
        <a:bodyPr/>
        <a:lstStyle/>
        <a:p>
          <a:endParaRPr lang="en-NZ"/>
        </a:p>
      </dgm:t>
    </dgm:pt>
    <dgm:pt modelId="{CDDBDA4F-1C14-4ED2-B75F-D3497A6BE00A}" type="sibTrans" cxnId="{A4C91853-91A0-47D7-80F0-DA1AFEEE96D6}">
      <dgm:prSet/>
      <dgm:spPr/>
      <dgm:t>
        <a:bodyPr/>
        <a:lstStyle/>
        <a:p>
          <a:endParaRPr lang="en-NZ"/>
        </a:p>
      </dgm:t>
    </dgm:pt>
    <dgm:pt modelId="{714D92B6-280C-4504-AFDA-DF426E0B961E}">
      <dgm:prSet phldrT="[Text]" custT="1"/>
      <dgm:spPr>
        <a:ln>
          <a:noFill/>
        </a:ln>
      </dgm:spPr>
      <dgm:t>
        <a:bodyPr/>
        <a:lstStyle/>
        <a:p>
          <a:r>
            <a:rPr lang="mi-NZ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The top barriers to progress are a lack of time and resources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68ADEA-457A-409F-8E77-EC532078338C}" type="parTrans" cxnId="{3F4A728B-AAD8-462E-902C-2A280A3C0E11}">
      <dgm:prSet/>
      <dgm:spPr/>
      <dgm:t>
        <a:bodyPr/>
        <a:lstStyle/>
        <a:p>
          <a:endParaRPr lang="en-NZ"/>
        </a:p>
      </dgm:t>
    </dgm:pt>
    <dgm:pt modelId="{1316A6B7-0ADA-474A-9F0C-97E40BEA8779}" type="sibTrans" cxnId="{3F4A728B-AAD8-462E-902C-2A280A3C0E11}">
      <dgm:prSet/>
      <dgm:spPr/>
      <dgm:t>
        <a:bodyPr/>
        <a:lstStyle/>
        <a:p>
          <a:endParaRPr lang="en-NZ"/>
        </a:p>
      </dgm:t>
    </dgm:pt>
    <dgm:pt modelId="{264FE0A7-13AD-40F4-AAAC-842076A44877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mi-NZ" sz="1000" dirty="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98% of respondents recognise sustainability as important to their business</a:t>
          </a:r>
          <a:endParaRPr lang="en-NZ" sz="1000" dirty="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12D9E51-F761-456F-A4B7-8A58D830C0BD}" type="parTrans" cxnId="{E7E8966E-6EDD-42F6-9526-D1574819FFE5}">
      <dgm:prSet/>
      <dgm:spPr/>
      <dgm:t>
        <a:bodyPr/>
        <a:lstStyle/>
        <a:p>
          <a:endParaRPr lang="en-NZ"/>
        </a:p>
      </dgm:t>
    </dgm:pt>
    <dgm:pt modelId="{5D3E9371-2B93-4010-AA81-B3FBC722129C}" type="sibTrans" cxnId="{E7E8966E-6EDD-42F6-9526-D1574819FFE5}">
      <dgm:prSet/>
      <dgm:spPr/>
      <dgm:t>
        <a:bodyPr/>
        <a:lstStyle/>
        <a:p>
          <a:endParaRPr lang="en-NZ"/>
        </a:p>
      </dgm:t>
    </dgm:pt>
    <dgm:pt modelId="{F88BAAD3-F72A-4468-857A-258C01722DC9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mi-NZ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Overall business confidence has declined in the last 3 years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41FF152-2817-4C0E-A326-45BD43BDC675}" type="parTrans" cxnId="{B1E1360F-12E2-4DBE-BC16-377BE8AB4268}">
      <dgm:prSet/>
      <dgm:spPr/>
      <dgm:t>
        <a:bodyPr/>
        <a:lstStyle/>
        <a:p>
          <a:endParaRPr lang="en-NZ"/>
        </a:p>
      </dgm:t>
    </dgm:pt>
    <dgm:pt modelId="{ECE2420B-D430-473C-8FBD-BD13AE5C47D3}" type="sibTrans" cxnId="{B1E1360F-12E2-4DBE-BC16-377BE8AB4268}">
      <dgm:prSet/>
      <dgm:spPr/>
      <dgm:t>
        <a:bodyPr/>
        <a:lstStyle/>
        <a:p>
          <a:endParaRPr lang="en-NZ"/>
        </a:p>
      </dgm:t>
    </dgm:pt>
    <dgm:pt modelId="{7FA364E6-ACBD-4CEE-8151-3ABADCD3575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Increasing numbers of business are </a:t>
          </a:r>
          <a:r>
            <a:rPr lang="en-US" sz="1000" i="1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measuring</a:t>
          </a:r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their carbon footprint, but fewer are getting </a:t>
          </a:r>
          <a:r>
            <a:rPr lang="en-US" sz="1000" i="1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certification.</a:t>
          </a:r>
          <a:endParaRPr lang="en-NZ" sz="1000" i="1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3FFD853-03EC-43D0-96DA-A96EA221E0CE}" type="parTrans" cxnId="{309EBD03-ED14-45D5-85DA-03EDFA35D779}">
      <dgm:prSet/>
      <dgm:spPr/>
      <dgm:t>
        <a:bodyPr/>
        <a:lstStyle/>
        <a:p>
          <a:endParaRPr lang="en-NZ"/>
        </a:p>
      </dgm:t>
    </dgm:pt>
    <dgm:pt modelId="{08C6C5DA-8635-4760-B0AB-059E9F067C18}" type="sibTrans" cxnId="{309EBD03-ED14-45D5-85DA-03EDFA35D779}">
      <dgm:prSet/>
      <dgm:spPr/>
      <dgm:t>
        <a:bodyPr/>
        <a:lstStyle/>
        <a:p>
          <a:endParaRPr lang="en-NZ"/>
        </a:p>
      </dgm:t>
    </dgm:pt>
    <dgm:pt modelId="{F1D21DEC-3F47-47F5-8A32-795710E49B55}">
      <dgm:prSet phldrT="[Text]" custT="1"/>
      <dgm:spPr>
        <a:ln>
          <a:noFill/>
        </a:ln>
      </dgm:spPr>
      <dgm:t>
        <a:bodyPr/>
        <a:lstStyle/>
        <a:p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Most businesses are confident of attracting and retaining the staff they need, offering a wide range of staff benefits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1BA3DC7-144C-458E-88FA-7AEB483CE6D5}" type="parTrans" cxnId="{D0F252DF-F2EC-40C4-8981-5E59FFCC5088}">
      <dgm:prSet/>
      <dgm:spPr/>
      <dgm:t>
        <a:bodyPr/>
        <a:lstStyle/>
        <a:p>
          <a:endParaRPr lang="en-NZ"/>
        </a:p>
      </dgm:t>
    </dgm:pt>
    <dgm:pt modelId="{A9C80732-9060-43D4-86B2-802912F8F036}" type="sibTrans" cxnId="{D0F252DF-F2EC-40C4-8981-5E59FFCC5088}">
      <dgm:prSet/>
      <dgm:spPr/>
      <dgm:t>
        <a:bodyPr/>
        <a:lstStyle/>
        <a:p>
          <a:endParaRPr lang="en-NZ"/>
        </a:p>
      </dgm:t>
    </dgm:pt>
    <dgm:pt modelId="{0BCEB7B4-7ACF-4277-818E-0D9DCDA0BEEE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mi-NZ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</a:t>
          </a:r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any businesses are not yet proactively encouraging visitors to be good travellers by sharing the Tiaki Promise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624CFE9-F5A6-4F0D-95BD-A016F369DBA2}" type="parTrans" cxnId="{FA84E739-D707-4200-9C6D-FBE3FFCD3EC1}">
      <dgm:prSet/>
      <dgm:spPr/>
      <dgm:t>
        <a:bodyPr/>
        <a:lstStyle/>
        <a:p>
          <a:endParaRPr lang="en-NZ"/>
        </a:p>
      </dgm:t>
    </dgm:pt>
    <dgm:pt modelId="{C6C64D2D-6B7C-4503-AACA-718ACF6D4F13}" type="sibTrans" cxnId="{FA84E739-D707-4200-9C6D-FBE3FFCD3EC1}">
      <dgm:prSet/>
      <dgm:spPr/>
      <dgm:t>
        <a:bodyPr/>
        <a:lstStyle/>
        <a:p>
          <a:endParaRPr lang="en-NZ"/>
        </a:p>
      </dgm:t>
    </dgm:pt>
    <dgm:pt modelId="{B6ABAB5A-9ACD-401A-930B-85E892206AC3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en-NZ" sz="1000">
              <a:solidFill>
                <a:schemeClr val="accent4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Most businesses (73%) said they had been impacted by changing weather patterns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0608D7-BA7D-4AE5-BC04-CF743481EEB1}" type="parTrans" cxnId="{D5C2ED21-05CC-47B0-8EF1-9A10234254B2}">
      <dgm:prSet/>
      <dgm:spPr/>
      <dgm:t>
        <a:bodyPr/>
        <a:lstStyle/>
        <a:p>
          <a:endParaRPr lang="en-NZ"/>
        </a:p>
      </dgm:t>
    </dgm:pt>
    <dgm:pt modelId="{C96E14A1-2C90-42A5-A950-CFD888392AD8}" type="sibTrans" cxnId="{D5C2ED21-05CC-47B0-8EF1-9A10234254B2}">
      <dgm:prSet/>
      <dgm:spPr/>
      <dgm:t>
        <a:bodyPr/>
        <a:lstStyle/>
        <a:p>
          <a:endParaRPr lang="en-NZ"/>
        </a:p>
      </dgm:t>
    </dgm:pt>
    <dgm:pt modelId="{F16E8887-154F-4431-82CB-26F9EFE93961}">
      <dgm:prSet phldrT="[Text]" custT="1"/>
      <dgm:spPr>
        <a:ln>
          <a:noFill/>
        </a:ln>
      </dgm:spPr>
      <dgm:t>
        <a:bodyPr/>
        <a:lstStyle/>
        <a:p>
          <a:r>
            <a:rPr lang="en-US" sz="10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Most businesses are contributing to Predator Free 2050 by building actions into their business plans </a:t>
          </a:r>
          <a:endParaRPr lang="en-NZ" sz="10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32CB10-2F97-4E00-A0CB-5E73B2C5E630}" type="parTrans" cxnId="{11B996EA-751F-4794-A057-8C87DE3211E0}">
      <dgm:prSet/>
      <dgm:spPr/>
      <dgm:t>
        <a:bodyPr/>
        <a:lstStyle/>
        <a:p>
          <a:endParaRPr lang="en-NZ"/>
        </a:p>
      </dgm:t>
    </dgm:pt>
    <dgm:pt modelId="{D7993709-AD22-4B38-8972-8208BEF9B7B3}" type="sibTrans" cxnId="{11B996EA-751F-4794-A057-8C87DE3211E0}">
      <dgm:prSet/>
      <dgm:spPr/>
      <dgm:t>
        <a:bodyPr/>
        <a:lstStyle/>
        <a:p>
          <a:endParaRPr lang="en-NZ"/>
        </a:p>
      </dgm:t>
    </dgm:pt>
    <dgm:pt modelId="{64E23302-0150-40B4-B8D0-EB05DED16C56}" type="pres">
      <dgm:prSet presAssocID="{72C01258-F8CA-40E6-A695-E9C410B14055}" presName="Name0" presStyleCnt="0">
        <dgm:presLayoutVars>
          <dgm:dir/>
          <dgm:resizeHandles val="exact"/>
        </dgm:presLayoutVars>
      </dgm:prSet>
      <dgm:spPr/>
    </dgm:pt>
    <dgm:pt modelId="{539ADB23-E26F-4FD3-A4B1-0D41904A780A}" type="pres">
      <dgm:prSet presAssocID="{264FE0A7-13AD-40F4-AAAC-842076A44877}" presName="composite" presStyleCnt="0"/>
      <dgm:spPr/>
    </dgm:pt>
    <dgm:pt modelId="{0A238326-CBFF-4872-AD66-476AFF4BB73B}" type="pres">
      <dgm:prSet presAssocID="{264FE0A7-13AD-40F4-AAAC-842076A44877}" presName="rect1" presStyleLbl="trAlignAcc1" presStyleIdx="0" presStyleCnt="9">
        <dgm:presLayoutVars>
          <dgm:bulletEnabled val="1"/>
        </dgm:presLayoutVars>
      </dgm:prSet>
      <dgm:spPr/>
    </dgm:pt>
    <dgm:pt modelId="{D4031903-CE3D-422E-8ED8-904A3F426CE6}" type="pres">
      <dgm:prSet presAssocID="{264FE0A7-13AD-40F4-AAAC-842076A44877}" presName="rect2" presStyleLbl="fgImgPlace1" presStyleIdx="0" presStyleCnt="9" custScaleX="1295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DA0DA336-A77D-4EB1-8DBC-C55089D53BAA}" type="pres">
      <dgm:prSet presAssocID="{5D3E9371-2B93-4010-AA81-B3FBC722129C}" presName="sibTrans" presStyleCnt="0"/>
      <dgm:spPr/>
    </dgm:pt>
    <dgm:pt modelId="{244778AC-EC17-446E-B410-9CCCDFE3109E}" type="pres">
      <dgm:prSet presAssocID="{BBF4266F-9FB3-4CFF-89C0-F61141B1AAF8}" presName="composite" presStyleCnt="0"/>
      <dgm:spPr/>
    </dgm:pt>
    <dgm:pt modelId="{903EB6B9-E267-4AEB-83F6-837CC204EE52}" type="pres">
      <dgm:prSet presAssocID="{BBF4266F-9FB3-4CFF-89C0-F61141B1AAF8}" presName="rect1" presStyleLbl="trAlignAcc1" presStyleIdx="1" presStyleCnt="9" custLinFactNeighborX="700" custLinFactNeighborY="-675">
        <dgm:presLayoutVars>
          <dgm:bulletEnabled val="1"/>
        </dgm:presLayoutVars>
      </dgm:prSet>
      <dgm:spPr/>
    </dgm:pt>
    <dgm:pt modelId="{1AB8A44C-BC29-4A64-A83B-A1B1D7B51B5F}" type="pres">
      <dgm:prSet presAssocID="{BBF4266F-9FB3-4CFF-89C0-F61141B1AAF8}" presName="rect2" presStyleLbl="fgImgPlace1" presStyleIdx="1" presStyleCnt="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lying Money with solid fill"/>
        </a:ext>
      </dgm:extLst>
    </dgm:pt>
    <dgm:pt modelId="{80E4F5BC-0277-436A-95DA-631DA88D58FD}" type="pres">
      <dgm:prSet presAssocID="{CDDBDA4F-1C14-4ED2-B75F-D3497A6BE00A}" presName="sibTrans" presStyleCnt="0"/>
      <dgm:spPr/>
    </dgm:pt>
    <dgm:pt modelId="{CA1C34C1-81A9-47FF-98CB-10FECBBFAE4D}" type="pres">
      <dgm:prSet presAssocID="{714D92B6-280C-4504-AFDA-DF426E0B961E}" presName="composite" presStyleCnt="0"/>
      <dgm:spPr/>
    </dgm:pt>
    <dgm:pt modelId="{FA7C35E5-8D6A-4F87-9A59-619C2F276B4C}" type="pres">
      <dgm:prSet presAssocID="{714D92B6-280C-4504-AFDA-DF426E0B961E}" presName="rect1" presStyleLbl="trAlignAcc1" presStyleIdx="2" presStyleCnt="9">
        <dgm:presLayoutVars>
          <dgm:bulletEnabled val="1"/>
        </dgm:presLayoutVars>
      </dgm:prSet>
      <dgm:spPr/>
    </dgm:pt>
    <dgm:pt modelId="{478ADA6D-94A2-4DCA-A0ED-6EB6955D6CB2}" type="pres">
      <dgm:prSet presAssocID="{714D92B6-280C-4504-AFDA-DF426E0B961E}" presName="rect2" presStyleLbl="fgImgPlace1" presStyleIdx="2" presStyleCnt="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Hourglass 30% with solid fill"/>
        </a:ext>
      </dgm:extLst>
    </dgm:pt>
    <dgm:pt modelId="{9FEDF9E8-420E-4A45-9814-4E9247C9D27E}" type="pres">
      <dgm:prSet presAssocID="{1316A6B7-0ADA-474A-9F0C-97E40BEA8779}" presName="sibTrans" presStyleCnt="0"/>
      <dgm:spPr/>
    </dgm:pt>
    <dgm:pt modelId="{4256F74C-E6A5-4745-8043-33DF63E2A8E5}" type="pres">
      <dgm:prSet presAssocID="{F88BAAD3-F72A-4468-857A-258C01722DC9}" presName="composite" presStyleCnt="0"/>
      <dgm:spPr/>
    </dgm:pt>
    <dgm:pt modelId="{5606E164-86A9-4207-9B5F-A8AF7AADF1F5}" type="pres">
      <dgm:prSet presAssocID="{F88BAAD3-F72A-4468-857A-258C01722DC9}" presName="rect1" presStyleLbl="trAlignAcc1" presStyleIdx="3" presStyleCnt="9">
        <dgm:presLayoutVars>
          <dgm:bulletEnabled val="1"/>
        </dgm:presLayoutVars>
      </dgm:prSet>
      <dgm:spPr/>
    </dgm:pt>
    <dgm:pt modelId="{72FD0009-983E-422C-8168-897FE56B0116}" type="pres">
      <dgm:prSet presAssocID="{F88BAAD3-F72A-4468-857A-258C01722DC9}" presName="rect2" presStyleLbl="fgImgPlace1" presStyleIdx="3" presStyleCnt="9" custScaleX="10653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ownward trend graph with solid fill"/>
        </a:ext>
      </dgm:extLst>
    </dgm:pt>
    <dgm:pt modelId="{5F571F6F-344B-4D30-953B-7D0820791570}" type="pres">
      <dgm:prSet presAssocID="{ECE2420B-D430-473C-8FBD-BD13AE5C47D3}" presName="sibTrans" presStyleCnt="0"/>
      <dgm:spPr/>
    </dgm:pt>
    <dgm:pt modelId="{4D5B06E4-08D5-41BA-9F65-72DDCB2F6AD9}" type="pres">
      <dgm:prSet presAssocID="{7FA364E6-ACBD-4CEE-8151-3ABADCD35754}" presName="composite" presStyleCnt="0"/>
      <dgm:spPr/>
    </dgm:pt>
    <dgm:pt modelId="{DE36F0E9-CAAF-45CA-8A21-C1A5462E7969}" type="pres">
      <dgm:prSet presAssocID="{7FA364E6-ACBD-4CEE-8151-3ABADCD35754}" presName="rect1" presStyleLbl="trAlignAcc1" presStyleIdx="4" presStyleCnt="9">
        <dgm:presLayoutVars>
          <dgm:bulletEnabled val="1"/>
        </dgm:presLayoutVars>
      </dgm:prSet>
      <dgm:spPr/>
    </dgm:pt>
    <dgm:pt modelId="{DA683130-1851-454F-BB55-438B74D64756}" type="pres">
      <dgm:prSet presAssocID="{7FA364E6-ACBD-4CEE-8151-3ABADCD35754}" presName="rect2" presStyleLbl="fgImgPlace1" presStyleIdx="4" presStyleCnt="9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otprints with solid fill"/>
        </a:ext>
      </dgm:extLst>
    </dgm:pt>
    <dgm:pt modelId="{3768AB0F-9C6E-46C6-83E4-B1458C2481DF}" type="pres">
      <dgm:prSet presAssocID="{08C6C5DA-8635-4760-B0AB-059E9F067C18}" presName="sibTrans" presStyleCnt="0"/>
      <dgm:spPr/>
    </dgm:pt>
    <dgm:pt modelId="{67F8D611-2176-4358-8896-768EE3B06D35}" type="pres">
      <dgm:prSet presAssocID="{F1D21DEC-3F47-47F5-8A32-795710E49B55}" presName="composite" presStyleCnt="0"/>
      <dgm:spPr/>
    </dgm:pt>
    <dgm:pt modelId="{8C3C8BBC-A61F-405D-A085-2693DE21A841}" type="pres">
      <dgm:prSet presAssocID="{F1D21DEC-3F47-47F5-8A32-795710E49B55}" presName="rect1" presStyleLbl="trAlignAcc1" presStyleIdx="5" presStyleCnt="9">
        <dgm:presLayoutVars>
          <dgm:bulletEnabled val="1"/>
        </dgm:presLayoutVars>
      </dgm:prSet>
      <dgm:spPr/>
    </dgm:pt>
    <dgm:pt modelId="{1B6C8C59-0B81-4048-92B8-A55457F1D18C}" type="pres">
      <dgm:prSet presAssocID="{F1D21DEC-3F47-47F5-8A32-795710E49B55}" presName="rect2" presStyleLbl="fgImgPlace1" presStyleIdx="5" presStyleCnt="9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roup of men with solid fill"/>
        </a:ext>
      </dgm:extLst>
    </dgm:pt>
    <dgm:pt modelId="{D07389C6-470B-4C94-874C-2C5965B2A187}" type="pres">
      <dgm:prSet presAssocID="{A9C80732-9060-43D4-86B2-802912F8F036}" presName="sibTrans" presStyleCnt="0"/>
      <dgm:spPr/>
    </dgm:pt>
    <dgm:pt modelId="{4BBCEC7C-6C28-43B7-AF36-7B907FE1377F}" type="pres">
      <dgm:prSet presAssocID="{0BCEB7B4-7ACF-4277-818E-0D9DCDA0BEEE}" presName="composite" presStyleCnt="0"/>
      <dgm:spPr/>
    </dgm:pt>
    <dgm:pt modelId="{07A7FA5A-1DA6-44B7-B696-28DF3FE53CE3}" type="pres">
      <dgm:prSet presAssocID="{0BCEB7B4-7ACF-4277-818E-0D9DCDA0BEEE}" presName="rect1" presStyleLbl="trAlignAcc1" presStyleIdx="6" presStyleCnt="9">
        <dgm:presLayoutVars>
          <dgm:bulletEnabled val="1"/>
        </dgm:presLayoutVars>
      </dgm:prSet>
      <dgm:spPr/>
    </dgm:pt>
    <dgm:pt modelId="{FCC8AA1F-BE5D-401F-ABFA-2D0B8D040531}" type="pres">
      <dgm:prSet presAssocID="{0BCEB7B4-7ACF-4277-818E-0D9DCDA0BEEE}" presName="rect2" presStyleLbl="fgImgPlace1" presStyleIdx="6" presStyleCnt="9"/>
      <dgm:spPr>
        <a:blipFill>
          <a:blip xmlns:r="http://schemas.openxmlformats.org/officeDocument/2006/relationships"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B864A115-973C-403E-8BBA-6C4C5F46D743}" type="pres">
      <dgm:prSet presAssocID="{C6C64D2D-6B7C-4503-AACA-718ACF6D4F13}" presName="sibTrans" presStyleCnt="0"/>
      <dgm:spPr/>
    </dgm:pt>
    <dgm:pt modelId="{47068C45-925E-47A8-BC77-3AA0A59406F1}" type="pres">
      <dgm:prSet presAssocID="{B6ABAB5A-9ACD-401A-930B-85E892206AC3}" presName="composite" presStyleCnt="0"/>
      <dgm:spPr/>
    </dgm:pt>
    <dgm:pt modelId="{ECE7578E-B47F-486D-B736-DA98A23644C2}" type="pres">
      <dgm:prSet presAssocID="{B6ABAB5A-9ACD-401A-930B-85E892206AC3}" presName="rect1" presStyleLbl="trAlignAcc1" presStyleIdx="7" presStyleCnt="9">
        <dgm:presLayoutVars>
          <dgm:bulletEnabled val="1"/>
        </dgm:presLayoutVars>
      </dgm:prSet>
      <dgm:spPr/>
    </dgm:pt>
    <dgm:pt modelId="{492094F7-E8E3-4FBD-99C2-0BEE274253CF}" type="pres">
      <dgm:prSet presAssocID="{B6ABAB5A-9ACD-401A-930B-85E892206AC3}" presName="rect2" presStyleLbl="fgImgPlace1" presStyleIdx="7" presStyleCnt="9"/>
      <dgm:spPr>
        <a:blipFill>
          <a:blip xmlns:r="http://schemas.openxmlformats.org/officeDocument/2006/relationships"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ain with solid fill"/>
        </a:ext>
      </dgm:extLst>
    </dgm:pt>
    <dgm:pt modelId="{38609F74-546B-4C38-98F7-E4C2173DC4EA}" type="pres">
      <dgm:prSet presAssocID="{C96E14A1-2C90-42A5-A950-CFD888392AD8}" presName="sibTrans" presStyleCnt="0"/>
      <dgm:spPr/>
    </dgm:pt>
    <dgm:pt modelId="{06C1FADF-21E4-4642-97C7-D9C045D3C0AE}" type="pres">
      <dgm:prSet presAssocID="{F16E8887-154F-4431-82CB-26F9EFE93961}" presName="composite" presStyleCnt="0"/>
      <dgm:spPr/>
    </dgm:pt>
    <dgm:pt modelId="{F2E3EB36-AFC8-4571-9930-DDC3DC0FD2CA}" type="pres">
      <dgm:prSet presAssocID="{F16E8887-154F-4431-82CB-26F9EFE93961}" presName="rect1" presStyleLbl="trAlignAcc1" presStyleIdx="8" presStyleCnt="9">
        <dgm:presLayoutVars>
          <dgm:bulletEnabled val="1"/>
        </dgm:presLayoutVars>
      </dgm:prSet>
      <dgm:spPr/>
    </dgm:pt>
    <dgm:pt modelId="{6D385B86-FDB6-4EC3-BD91-F2D3BBA9F7DF}" type="pres">
      <dgm:prSet presAssocID="{F16E8887-154F-4431-82CB-26F9EFE93961}" presName="rect2" presStyleLbl="fgImgPlace1" presStyleIdx="8" presStyleCnt="9" custLinFactNeighborX="3286" custLinFactNeighborY="-1095"/>
      <dgm:spPr>
        <a:blipFill>
          <a:blip xmlns:r="http://schemas.openxmlformats.org/officeDocument/2006/relationships"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at with solid fill"/>
        </a:ext>
      </dgm:extLst>
    </dgm:pt>
  </dgm:ptLst>
  <dgm:cxnLst>
    <dgm:cxn modelId="{309EBD03-ED14-45D5-85DA-03EDFA35D779}" srcId="{72C01258-F8CA-40E6-A695-E9C410B14055}" destId="{7FA364E6-ACBD-4CEE-8151-3ABADCD35754}" srcOrd="4" destOrd="0" parTransId="{E3FFD853-03EC-43D0-96DA-A96EA221E0CE}" sibTransId="{08C6C5DA-8635-4760-B0AB-059E9F067C18}"/>
    <dgm:cxn modelId="{B1E1360F-12E2-4DBE-BC16-377BE8AB4268}" srcId="{72C01258-F8CA-40E6-A695-E9C410B14055}" destId="{F88BAAD3-F72A-4468-857A-258C01722DC9}" srcOrd="3" destOrd="0" parTransId="{841FF152-2817-4C0E-A326-45BD43BDC675}" sibTransId="{ECE2420B-D430-473C-8FBD-BD13AE5C47D3}"/>
    <dgm:cxn modelId="{3C9B4F1E-40A7-42F2-B6FE-ABD19A9FBFE3}" type="presOf" srcId="{BBF4266F-9FB3-4CFF-89C0-F61141B1AAF8}" destId="{903EB6B9-E267-4AEB-83F6-837CC204EE52}" srcOrd="0" destOrd="0" presId="urn:microsoft.com/office/officeart/2008/layout/PictureStrips"/>
    <dgm:cxn modelId="{D5C2ED21-05CC-47B0-8EF1-9A10234254B2}" srcId="{72C01258-F8CA-40E6-A695-E9C410B14055}" destId="{B6ABAB5A-9ACD-401A-930B-85E892206AC3}" srcOrd="7" destOrd="0" parTransId="{EE0608D7-BA7D-4AE5-BC04-CF743481EEB1}" sibTransId="{C96E14A1-2C90-42A5-A950-CFD888392AD8}"/>
    <dgm:cxn modelId="{FA84E739-D707-4200-9C6D-FBE3FFCD3EC1}" srcId="{72C01258-F8CA-40E6-A695-E9C410B14055}" destId="{0BCEB7B4-7ACF-4277-818E-0D9DCDA0BEEE}" srcOrd="6" destOrd="0" parTransId="{C624CFE9-F5A6-4F0D-95BD-A016F369DBA2}" sibTransId="{C6C64D2D-6B7C-4503-AACA-718ACF6D4F13}"/>
    <dgm:cxn modelId="{E561F162-9D3F-4BF7-AEF5-2004804A3928}" type="presOf" srcId="{264FE0A7-13AD-40F4-AAAC-842076A44877}" destId="{0A238326-CBFF-4872-AD66-476AFF4BB73B}" srcOrd="0" destOrd="0" presId="urn:microsoft.com/office/officeart/2008/layout/PictureStrips"/>
    <dgm:cxn modelId="{E7E8966E-6EDD-42F6-9526-D1574819FFE5}" srcId="{72C01258-F8CA-40E6-A695-E9C410B14055}" destId="{264FE0A7-13AD-40F4-AAAC-842076A44877}" srcOrd="0" destOrd="0" parTransId="{E12D9E51-F761-456F-A4B7-8A58D830C0BD}" sibTransId="{5D3E9371-2B93-4010-AA81-B3FBC722129C}"/>
    <dgm:cxn modelId="{2AF6B071-55CC-4F88-8017-6404F25AD6DF}" type="presOf" srcId="{F88BAAD3-F72A-4468-857A-258C01722DC9}" destId="{5606E164-86A9-4207-9B5F-A8AF7AADF1F5}" srcOrd="0" destOrd="0" presId="urn:microsoft.com/office/officeart/2008/layout/PictureStrips"/>
    <dgm:cxn modelId="{A4C91853-91A0-47D7-80F0-DA1AFEEE96D6}" srcId="{72C01258-F8CA-40E6-A695-E9C410B14055}" destId="{BBF4266F-9FB3-4CFF-89C0-F61141B1AAF8}" srcOrd="1" destOrd="0" parTransId="{7838EA3C-4727-4DA4-9972-A1E868CCF569}" sibTransId="{CDDBDA4F-1C14-4ED2-B75F-D3497A6BE00A}"/>
    <dgm:cxn modelId="{9CD7C855-1F7A-49BA-BD73-854988EC35C0}" type="presOf" srcId="{72C01258-F8CA-40E6-A695-E9C410B14055}" destId="{64E23302-0150-40B4-B8D0-EB05DED16C56}" srcOrd="0" destOrd="0" presId="urn:microsoft.com/office/officeart/2008/layout/PictureStrips"/>
    <dgm:cxn modelId="{D5551C7A-373A-46C0-91E4-6DE619A9FA17}" type="presOf" srcId="{F16E8887-154F-4431-82CB-26F9EFE93961}" destId="{F2E3EB36-AFC8-4571-9930-DDC3DC0FD2CA}" srcOrd="0" destOrd="0" presId="urn:microsoft.com/office/officeart/2008/layout/PictureStrips"/>
    <dgm:cxn modelId="{3F4A728B-AAD8-462E-902C-2A280A3C0E11}" srcId="{72C01258-F8CA-40E6-A695-E9C410B14055}" destId="{714D92B6-280C-4504-AFDA-DF426E0B961E}" srcOrd="2" destOrd="0" parTransId="{2F68ADEA-457A-409F-8E77-EC532078338C}" sibTransId="{1316A6B7-0ADA-474A-9F0C-97E40BEA8779}"/>
    <dgm:cxn modelId="{61286FA6-8AA6-4279-A6C0-B251485D6865}" type="presOf" srcId="{F1D21DEC-3F47-47F5-8A32-795710E49B55}" destId="{8C3C8BBC-A61F-405D-A085-2693DE21A841}" srcOrd="0" destOrd="0" presId="urn:microsoft.com/office/officeart/2008/layout/PictureStrips"/>
    <dgm:cxn modelId="{A4CC23CF-99B4-436E-A208-D82F4A6AE0B2}" type="presOf" srcId="{B6ABAB5A-9ACD-401A-930B-85E892206AC3}" destId="{ECE7578E-B47F-486D-B736-DA98A23644C2}" srcOrd="0" destOrd="0" presId="urn:microsoft.com/office/officeart/2008/layout/PictureStrips"/>
    <dgm:cxn modelId="{AADA63D0-0E44-4436-A6EE-4F5F4A9F9FFF}" type="presOf" srcId="{7FA364E6-ACBD-4CEE-8151-3ABADCD35754}" destId="{DE36F0E9-CAAF-45CA-8A21-C1A5462E7969}" srcOrd="0" destOrd="0" presId="urn:microsoft.com/office/officeart/2008/layout/PictureStrips"/>
    <dgm:cxn modelId="{D0F252DF-F2EC-40C4-8981-5E59FFCC5088}" srcId="{72C01258-F8CA-40E6-A695-E9C410B14055}" destId="{F1D21DEC-3F47-47F5-8A32-795710E49B55}" srcOrd="5" destOrd="0" parTransId="{F1BA3DC7-144C-458E-88FA-7AEB483CE6D5}" sibTransId="{A9C80732-9060-43D4-86B2-802912F8F036}"/>
    <dgm:cxn modelId="{11B996EA-751F-4794-A057-8C87DE3211E0}" srcId="{72C01258-F8CA-40E6-A695-E9C410B14055}" destId="{F16E8887-154F-4431-82CB-26F9EFE93961}" srcOrd="8" destOrd="0" parTransId="{7932CB10-2F97-4E00-A0CB-5E73B2C5E630}" sibTransId="{D7993709-AD22-4B38-8972-8208BEF9B7B3}"/>
    <dgm:cxn modelId="{0DA71CF1-4F45-41B8-9A4D-A528BCCDF336}" type="presOf" srcId="{714D92B6-280C-4504-AFDA-DF426E0B961E}" destId="{FA7C35E5-8D6A-4F87-9A59-619C2F276B4C}" srcOrd="0" destOrd="0" presId="urn:microsoft.com/office/officeart/2008/layout/PictureStrips"/>
    <dgm:cxn modelId="{C50BF4F3-BDEC-4DE4-B73E-38BAB2A7EA98}" type="presOf" srcId="{0BCEB7B4-7ACF-4277-818E-0D9DCDA0BEEE}" destId="{07A7FA5A-1DA6-44B7-B696-28DF3FE53CE3}" srcOrd="0" destOrd="0" presId="urn:microsoft.com/office/officeart/2008/layout/PictureStrips"/>
    <dgm:cxn modelId="{D27EE523-1BF8-4930-90A1-09D5B463583A}" type="presParOf" srcId="{64E23302-0150-40B4-B8D0-EB05DED16C56}" destId="{539ADB23-E26F-4FD3-A4B1-0D41904A780A}" srcOrd="0" destOrd="0" presId="urn:microsoft.com/office/officeart/2008/layout/PictureStrips"/>
    <dgm:cxn modelId="{3A98F02C-6752-4A9B-89BD-8B463397CBC6}" type="presParOf" srcId="{539ADB23-E26F-4FD3-A4B1-0D41904A780A}" destId="{0A238326-CBFF-4872-AD66-476AFF4BB73B}" srcOrd="0" destOrd="0" presId="urn:microsoft.com/office/officeart/2008/layout/PictureStrips"/>
    <dgm:cxn modelId="{0B186A04-10F8-464E-9FC4-9328B9EAFA49}" type="presParOf" srcId="{539ADB23-E26F-4FD3-A4B1-0D41904A780A}" destId="{D4031903-CE3D-422E-8ED8-904A3F426CE6}" srcOrd="1" destOrd="0" presId="urn:microsoft.com/office/officeart/2008/layout/PictureStrips"/>
    <dgm:cxn modelId="{E32DC360-A4DD-4EBA-8953-679D5666C456}" type="presParOf" srcId="{64E23302-0150-40B4-B8D0-EB05DED16C56}" destId="{DA0DA336-A77D-4EB1-8DBC-C55089D53BAA}" srcOrd="1" destOrd="0" presId="urn:microsoft.com/office/officeart/2008/layout/PictureStrips"/>
    <dgm:cxn modelId="{E2B66886-BFD0-48F9-ADAD-E213A3EDD049}" type="presParOf" srcId="{64E23302-0150-40B4-B8D0-EB05DED16C56}" destId="{244778AC-EC17-446E-B410-9CCCDFE3109E}" srcOrd="2" destOrd="0" presId="urn:microsoft.com/office/officeart/2008/layout/PictureStrips"/>
    <dgm:cxn modelId="{04336904-66D0-49A5-9BB2-6872D83DB4CA}" type="presParOf" srcId="{244778AC-EC17-446E-B410-9CCCDFE3109E}" destId="{903EB6B9-E267-4AEB-83F6-837CC204EE52}" srcOrd="0" destOrd="0" presId="urn:microsoft.com/office/officeart/2008/layout/PictureStrips"/>
    <dgm:cxn modelId="{9969496A-E9BE-4ADE-97E1-DBD1D60DEADC}" type="presParOf" srcId="{244778AC-EC17-446E-B410-9CCCDFE3109E}" destId="{1AB8A44C-BC29-4A64-A83B-A1B1D7B51B5F}" srcOrd="1" destOrd="0" presId="urn:microsoft.com/office/officeart/2008/layout/PictureStrips"/>
    <dgm:cxn modelId="{E8C7D5DD-7BB5-43E2-9057-10FAF9522F48}" type="presParOf" srcId="{64E23302-0150-40B4-B8D0-EB05DED16C56}" destId="{80E4F5BC-0277-436A-95DA-631DA88D58FD}" srcOrd="3" destOrd="0" presId="urn:microsoft.com/office/officeart/2008/layout/PictureStrips"/>
    <dgm:cxn modelId="{7F36CE5F-6D64-4EEA-A8AE-F52F2C52A7D2}" type="presParOf" srcId="{64E23302-0150-40B4-B8D0-EB05DED16C56}" destId="{CA1C34C1-81A9-47FF-98CB-10FECBBFAE4D}" srcOrd="4" destOrd="0" presId="urn:microsoft.com/office/officeart/2008/layout/PictureStrips"/>
    <dgm:cxn modelId="{5E626889-91E4-4946-8BB2-2F3E27D418A0}" type="presParOf" srcId="{CA1C34C1-81A9-47FF-98CB-10FECBBFAE4D}" destId="{FA7C35E5-8D6A-4F87-9A59-619C2F276B4C}" srcOrd="0" destOrd="0" presId="urn:microsoft.com/office/officeart/2008/layout/PictureStrips"/>
    <dgm:cxn modelId="{BFF1AD9B-DA6E-46A1-A6CE-830151C09C44}" type="presParOf" srcId="{CA1C34C1-81A9-47FF-98CB-10FECBBFAE4D}" destId="{478ADA6D-94A2-4DCA-A0ED-6EB6955D6CB2}" srcOrd="1" destOrd="0" presId="urn:microsoft.com/office/officeart/2008/layout/PictureStrips"/>
    <dgm:cxn modelId="{62DB8611-3C78-4FE4-AD9B-D74DB68AA36E}" type="presParOf" srcId="{64E23302-0150-40B4-B8D0-EB05DED16C56}" destId="{9FEDF9E8-420E-4A45-9814-4E9247C9D27E}" srcOrd="5" destOrd="0" presId="urn:microsoft.com/office/officeart/2008/layout/PictureStrips"/>
    <dgm:cxn modelId="{53D6A59C-7EFB-4AF4-8CDB-566CC13FA069}" type="presParOf" srcId="{64E23302-0150-40B4-B8D0-EB05DED16C56}" destId="{4256F74C-E6A5-4745-8043-33DF63E2A8E5}" srcOrd="6" destOrd="0" presId="urn:microsoft.com/office/officeart/2008/layout/PictureStrips"/>
    <dgm:cxn modelId="{212C31AF-C187-4E81-BCB9-E4C0EDF2C678}" type="presParOf" srcId="{4256F74C-E6A5-4745-8043-33DF63E2A8E5}" destId="{5606E164-86A9-4207-9B5F-A8AF7AADF1F5}" srcOrd="0" destOrd="0" presId="urn:microsoft.com/office/officeart/2008/layout/PictureStrips"/>
    <dgm:cxn modelId="{BFA620E1-DEF2-4D34-8DC7-BBAD58AD9D6E}" type="presParOf" srcId="{4256F74C-E6A5-4745-8043-33DF63E2A8E5}" destId="{72FD0009-983E-422C-8168-897FE56B0116}" srcOrd="1" destOrd="0" presId="urn:microsoft.com/office/officeart/2008/layout/PictureStrips"/>
    <dgm:cxn modelId="{775E7EB7-AE84-4B0B-997F-CBD131C9BBAC}" type="presParOf" srcId="{64E23302-0150-40B4-B8D0-EB05DED16C56}" destId="{5F571F6F-344B-4D30-953B-7D0820791570}" srcOrd="7" destOrd="0" presId="urn:microsoft.com/office/officeart/2008/layout/PictureStrips"/>
    <dgm:cxn modelId="{F646BFA6-D1C8-447D-A838-C76451558A11}" type="presParOf" srcId="{64E23302-0150-40B4-B8D0-EB05DED16C56}" destId="{4D5B06E4-08D5-41BA-9F65-72DDCB2F6AD9}" srcOrd="8" destOrd="0" presId="urn:microsoft.com/office/officeart/2008/layout/PictureStrips"/>
    <dgm:cxn modelId="{B694BA33-8809-48DB-BBE0-C755FDD2CD5B}" type="presParOf" srcId="{4D5B06E4-08D5-41BA-9F65-72DDCB2F6AD9}" destId="{DE36F0E9-CAAF-45CA-8A21-C1A5462E7969}" srcOrd="0" destOrd="0" presId="urn:microsoft.com/office/officeart/2008/layout/PictureStrips"/>
    <dgm:cxn modelId="{F5567CA6-4B88-4E5A-B69F-346214EE1221}" type="presParOf" srcId="{4D5B06E4-08D5-41BA-9F65-72DDCB2F6AD9}" destId="{DA683130-1851-454F-BB55-438B74D64756}" srcOrd="1" destOrd="0" presId="urn:microsoft.com/office/officeart/2008/layout/PictureStrips"/>
    <dgm:cxn modelId="{3397F278-C2AC-4B93-BC70-DFDD6B24CE5B}" type="presParOf" srcId="{64E23302-0150-40B4-B8D0-EB05DED16C56}" destId="{3768AB0F-9C6E-46C6-83E4-B1458C2481DF}" srcOrd="9" destOrd="0" presId="urn:microsoft.com/office/officeart/2008/layout/PictureStrips"/>
    <dgm:cxn modelId="{97E6920C-9861-48C3-A9B5-9BF4C58671D1}" type="presParOf" srcId="{64E23302-0150-40B4-B8D0-EB05DED16C56}" destId="{67F8D611-2176-4358-8896-768EE3B06D35}" srcOrd="10" destOrd="0" presId="urn:microsoft.com/office/officeart/2008/layout/PictureStrips"/>
    <dgm:cxn modelId="{2606F6AD-B466-4766-B81B-A0B2CFCBC400}" type="presParOf" srcId="{67F8D611-2176-4358-8896-768EE3B06D35}" destId="{8C3C8BBC-A61F-405D-A085-2693DE21A841}" srcOrd="0" destOrd="0" presId="urn:microsoft.com/office/officeart/2008/layout/PictureStrips"/>
    <dgm:cxn modelId="{BFBFD756-6A74-4117-9DC8-A8CC8C691686}" type="presParOf" srcId="{67F8D611-2176-4358-8896-768EE3B06D35}" destId="{1B6C8C59-0B81-4048-92B8-A55457F1D18C}" srcOrd="1" destOrd="0" presId="urn:microsoft.com/office/officeart/2008/layout/PictureStrips"/>
    <dgm:cxn modelId="{726E5AB3-E157-4E1F-9D77-369C7784FBB7}" type="presParOf" srcId="{64E23302-0150-40B4-B8D0-EB05DED16C56}" destId="{D07389C6-470B-4C94-874C-2C5965B2A187}" srcOrd="11" destOrd="0" presId="urn:microsoft.com/office/officeart/2008/layout/PictureStrips"/>
    <dgm:cxn modelId="{7CC2551B-70EB-4C70-AA45-2A1AD2D369B7}" type="presParOf" srcId="{64E23302-0150-40B4-B8D0-EB05DED16C56}" destId="{4BBCEC7C-6C28-43B7-AF36-7B907FE1377F}" srcOrd="12" destOrd="0" presId="urn:microsoft.com/office/officeart/2008/layout/PictureStrips"/>
    <dgm:cxn modelId="{93D1D2EB-05FE-4A46-A96E-584EB3BEAE4D}" type="presParOf" srcId="{4BBCEC7C-6C28-43B7-AF36-7B907FE1377F}" destId="{07A7FA5A-1DA6-44B7-B696-28DF3FE53CE3}" srcOrd="0" destOrd="0" presId="urn:microsoft.com/office/officeart/2008/layout/PictureStrips"/>
    <dgm:cxn modelId="{4B376281-190E-4960-B5BF-D8291CE9F486}" type="presParOf" srcId="{4BBCEC7C-6C28-43B7-AF36-7B907FE1377F}" destId="{FCC8AA1F-BE5D-401F-ABFA-2D0B8D040531}" srcOrd="1" destOrd="0" presId="urn:microsoft.com/office/officeart/2008/layout/PictureStrips"/>
    <dgm:cxn modelId="{422E4C00-9556-4BB9-B81F-6EEF48C0AE2E}" type="presParOf" srcId="{64E23302-0150-40B4-B8D0-EB05DED16C56}" destId="{B864A115-973C-403E-8BBA-6C4C5F46D743}" srcOrd="13" destOrd="0" presId="urn:microsoft.com/office/officeart/2008/layout/PictureStrips"/>
    <dgm:cxn modelId="{92B69DC4-D9F7-42CB-BDAD-ED1E4404BCA8}" type="presParOf" srcId="{64E23302-0150-40B4-B8D0-EB05DED16C56}" destId="{47068C45-925E-47A8-BC77-3AA0A59406F1}" srcOrd="14" destOrd="0" presId="urn:microsoft.com/office/officeart/2008/layout/PictureStrips"/>
    <dgm:cxn modelId="{E28D7B64-DC20-4DB4-973D-855110615C1B}" type="presParOf" srcId="{47068C45-925E-47A8-BC77-3AA0A59406F1}" destId="{ECE7578E-B47F-486D-B736-DA98A23644C2}" srcOrd="0" destOrd="0" presId="urn:microsoft.com/office/officeart/2008/layout/PictureStrips"/>
    <dgm:cxn modelId="{9C4AF270-F2C1-4A87-B106-212E0FDF932F}" type="presParOf" srcId="{47068C45-925E-47A8-BC77-3AA0A59406F1}" destId="{492094F7-E8E3-4FBD-99C2-0BEE274253CF}" srcOrd="1" destOrd="0" presId="urn:microsoft.com/office/officeart/2008/layout/PictureStrips"/>
    <dgm:cxn modelId="{95D6261B-7900-4BEB-AB1E-C9A578D0803F}" type="presParOf" srcId="{64E23302-0150-40B4-B8D0-EB05DED16C56}" destId="{38609F74-546B-4C38-98F7-E4C2173DC4EA}" srcOrd="15" destOrd="0" presId="urn:microsoft.com/office/officeart/2008/layout/PictureStrips"/>
    <dgm:cxn modelId="{D08F9F44-5917-4AE6-BC71-326F87053A50}" type="presParOf" srcId="{64E23302-0150-40B4-B8D0-EB05DED16C56}" destId="{06C1FADF-21E4-4642-97C7-D9C045D3C0AE}" srcOrd="16" destOrd="0" presId="urn:microsoft.com/office/officeart/2008/layout/PictureStrips"/>
    <dgm:cxn modelId="{29B158E5-D906-4E0F-A380-78A38D0D9515}" type="presParOf" srcId="{06C1FADF-21E4-4642-97C7-D9C045D3C0AE}" destId="{F2E3EB36-AFC8-4571-9930-DDC3DC0FD2CA}" srcOrd="0" destOrd="0" presId="urn:microsoft.com/office/officeart/2008/layout/PictureStrips"/>
    <dgm:cxn modelId="{F4810547-803F-4F73-8EB6-F2A93509F4AE}" type="presParOf" srcId="{06C1FADF-21E4-4642-97C7-D9C045D3C0AE}" destId="{6D385B86-FDB6-4EC3-BD91-F2D3BBA9F7D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E46CD7-B9EA-46F9-B293-E6AFAE0B80B5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NZ"/>
        </a:p>
      </dgm:t>
    </dgm:pt>
    <dgm:pt modelId="{C64B38AC-BE94-40DA-8F3E-1952C38F2E33}">
      <dgm:prSet phldrT="[Text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NZ" sz="11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LEADING CONCERNS: Financial pressures, changing customer patterns,  extreme weather events</a:t>
          </a:r>
          <a:endParaRPr lang="en-NZ" sz="1100"/>
        </a:p>
      </dgm:t>
    </dgm:pt>
    <dgm:pt modelId="{B5714CF0-A2A1-47BC-AD78-CCDDD7F1E428}" type="parTrans" cxnId="{8F2B0653-C65D-4F7B-8D86-5A17319030CC}">
      <dgm:prSet/>
      <dgm:spPr/>
      <dgm:t>
        <a:bodyPr/>
        <a:lstStyle/>
        <a:p>
          <a:endParaRPr lang="en-NZ"/>
        </a:p>
      </dgm:t>
    </dgm:pt>
    <dgm:pt modelId="{5E0E078A-124F-43D7-90A6-B4EB5B970B1B}" type="sibTrans" cxnId="{8F2B0653-C65D-4F7B-8D86-5A17319030CC}">
      <dgm:prSet/>
      <dgm:spPr/>
      <dgm:t>
        <a:bodyPr/>
        <a:lstStyle/>
        <a:p>
          <a:endParaRPr lang="en-NZ"/>
        </a:p>
      </dgm:t>
    </dgm:pt>
    <dgm:pt modelId="{E35878BC-6D75-4CA4-85D7-CF91FB1E7088}">
      <dgm:prSet phldrT="[Text]"/>
      <dgm:spPr/>
      <dgm:t>
        <a:bodyPr/>
        <a:lstStyle/>
        <a:p>
          <a:r>
            <a:rPr lang="en-NZ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LOWER PRIORITIES: Digital trends, health &amp; wellbeing</a:t>
          </a:r>
          <a:endParaRPr lang="en-NZ"/>
        </a:p>
      </dgm:t>
    </dgm:pt>
    <dgm:pt modelId="{6A1E6933-D6EC-4CB7-A420-7DE0B62FFDD2}" type="parTrans" cxnId="{00D4CE45-E17E-43C6-8539-59EF5DE2DFB2}">
      <dgm:prSet/>
      <dgm:spPr/>
      <dgm:t>
        <a:bodyPr/>
        <a:lstStyle/>
        <a:p>
          <a:endParaRPr lang="en-NZ"/>
        </a:p>
      </dgm:t>
    </dgm:pt>
    <dgm:pt modelId="{1671845A-DD00-4D7E-82F5-8702350823F9}" type="sibTrans" cxnId="{00D4CE45-E17E-43C6-8539-59EF5DE2DFB2}">
      <dgm:prSet/>
      <dgm:spPr/>
      <dgm:t>
        <a:bodyPr/>
        <a:lstStyle/>
        <a:p>
          <a:endParaRPr lang="en-NZ"/>
        </a:p>
      </dgm:t>
    </dgm:pt>
    <dgm:pt modelId="{A80C22A6-8374-4156-8145-0568A91B20CF}">
      <dgm:prSet phldrT="[Text]" custT="1"/>
      <dgm:spPr>
        <a:solidFill>
          <a:srgbClr val="00BFD7"/>
        </a:solidFill>
      </dgm:spPr>
      <dgm:t>
        <a:bodyPr/>
        <a:lstStyle/>
        <a:p>
          <a:r>
            <a:rPr lang="en-NZ" sz="11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NOTABLE CONCERNS: Staffing issues, policy changes, natural hazards</a:t>
          </a:r>
          <a:endParaRPr lang="en-NZ" sz="1100"/>
        </a:p>
      </dgm:t>
    </dgm:pt>
    <dgm:pt modelId="{095D6762-286A-4886-B24E-78E25FD20A17}" type="sibTrans" cxnId="{8FF84F8E-5E62-4761-8366-03322FB8C2B8}">
      <dgm:prSet/>
      <dgm:spPr/>
      <dgm:t>
        <a:bodyPr/>
        <a:lstStyle/>
        <a:p>
          <a:endParaRPr lang="en-NZ"/>
        </a:p>
      </dgm:t>
    </dgm:pt>
    <dgm:pt modelId="{C2A3B6D5-80F7-4D59-AD93-20105245F3E4}" type="parTrans" cxnId="{8FF84F8E-5E62-4761-8366-03322FB8C2B8}">
      <dgm:prSet/>
      <dgm:spPr/>
      <dgm:t>
        <a:bodyPr/>
        <a:lstStyle/>
        <a:p>
          <a:endParaRPr lang="en-NZ"/>
        </a:p>
      </dgm:t>
    </dgm:pt>
    <dgm:pt modelId="{D4C22442-4F2E-4817-97FA-CE25DAE5969B}" type="pres">
      <dgm:prSet presAssocID="{EAE46CD7-B9EA-46F9-B293-E6AFAE0B80B5}" presName="Name0" presStyleCnt="0">
        <dgm:presLayoutVars>
          <dgm:chMax val="7"/>
          <dgm:resizeHandles val="exact"/>
        </dgm:presLayoutVars>
      </dgm:prSet>
      <dgm:spPr/>
    </dgm:pt>
    <dgm:pt modelId="{7EFB6EF7-A928-416F-98C2-93D2EE7F7177}" type="pres">
      <dgm:prSet presAssocID="{EAE46CD7-B9EA-46F9-B293-E6AFAE0B80B5}" presName="comp1" presStyleCnt="0"/>
      <dgm:spPr/>
    </dgm:pt>
    <dgm:pt modelId="{1E704FFA-0695-4D37-B998-0297F1F68B33}" type="pres">
      <dgm:prSet presAssocID="{EAE46CD7-B9EA-46F9-B293-E6AFAE0B80B5}" presName="circle1" presStyleLbl="node1" presStyleIdx="0" presStyleCnt="3" custLinFactNeighborX="283" custLinFactNeighborY="4396"/>
      <dgm:spPr/>
    </dgm:pt>
    <dgm:pt modelId="{BF02855F-BD7E-4DA6-AAB1-42C4B290C39C}" type="pres">
      <dgm:prSet presAssocID="{EAE46CD7-B9EA-46F9-B293-E6AFAE0B80B5}" presName="c1text" presStyleLbl="node1" presStyleIdx="0" presStyleCnt="3">
        <dgm:presLayoutVars>
          <dgm:bulletEnabled val="1"/>
        </dgm:presLayoutVars>
      </dgm:prSet>
      <dgm:spPr/>
    </dgm:pt>
    <dgm:pt modelId="{83AB6773-C5C5-4F97-9542-FE4B63F58C59}" type="pres">
      <dgm:prSet presAssocID="{EAE46CD7-B9EA-46F9-B293-E6AFAE0B80B5}" presName="comp2" presStyleCnt="0"/>
      <dgm:spPr/>
    </dgm:pt>
    <dgm:pt modelId="{F0BAFCDD-90B0-485D-B77E-94C1DB3B8C34}" type="pres">
      <dgm:prSet presAssocID="{EAE46CD7-B9EA-46F9-B293-E6AFAE0B80B5}" presName="circle2" presStyleLbl="node1" presStyleIdx="1" presStyleCnt="3"/>
      <dgm:spPr/>
    </dgm:pt>
    <dgm:pt modelId="{2EDF8EE2-9C1F-4216-8CE5-8E23EC875126}" type="pres">
      <dgm:prSet presAssocID="{EAE46CD7-B9EA-46F9-B293-E6AFAE0B80B5}" presName="c2text" presStyleLbl="node1" presStyleIdx="1" presStyleCnt="3">
        <dgm:presLayoutVars>
          <dgm:bulletEnabled val="1"/>
        </dgm:presLayoutVars>
      </dgm:prSet>
      <dgm:spPr/>
    </dgm:pt>
    <dgm:pt modelId="{02897412-7CFE-4217-ABB9-808AED4F5A34}" type="pres">
      <dgm:prSet presAssocID="{EAE46CD7-B9EA-46F9-B293-E6AFAE0B80B5}" presName="comp3" presStyleCnt="0"/>
      <dgm:spPr/>
    </dgm:pt>
    <dgm:pt modelId="{B5E32186-0E70-4FC9-A3C5-1A00F1FACD15}" type="pres">
      <dgm:prSet presAssocID="{EAE46CD7-B9EA-46F9-B293-E6AFAE0B80B5}" presName="circle3" presStyleLbl="node1" presStyleIdx="2" presStyleCnt="3"/>
      <dgm:spPr/>
    </dgm:pt>
    <dgm:pt modelId="{F1943836-A394-4C3B-8C40-073F49D8A94A}" type="pres">
      <dgm:prSet presAssocID="{EAE46CD7-B9EA-46F9-B293-E6AFAE0B80B5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38ADD16-AE9A-4873-8676-ABB101FD7833}" type="presOf" srcId="{C64B38AC-BE94-40DA-8F3E-1952C38F2E33}" destId="{BF02855F-BD7E-4DA6-AAB1-42C4B290C39C}" srcOrd="1" destOrd="0" presId="urn:microsoft.com/office/officeart/2005/8/layout/venn2"/>
    <dgm:cxn modelId="{32165726-54EA-415F-9D6E-0E7FD011911B}" type="presOf" srcId="{EAE46CD7-B9EA-46F9-B293-E6AFAE0B80B5}" destId="{D4C22442-4F2E-4817-97FA-CE25DAE5969B}" srcOrd="0" destOrd="0" presId="urn:microsoft.com/office/officeart/2005/8/layout/venn2"/>
    <dgm:cxn modelId="{6C9A2629-96BF-4F16-A595-6508B00BD2E8}" type="presOf" srcId="{A80C22A6-8374-4156-8145-0568A91B20CF}" destId="{F0BAFCDD-90B0-485D-B77E-94C1DB3B8C34}" srcOrd="0" destOrd="0" presId="urn:microsoft.com/office/officeart/2005/8/layout/venn2"/>
    <dgm:cxn modelId="{7FA5B12E-DFB2-41BE-BB74-A219168A20C1}" type="presOf" srcId="{E35878BC-6D75-4CA4-85D7-CF91FB1E7088}" destId="{F1943836-A394-4C3B-8C40-073F49D8A94A}" srcOrd="1" destOrd="0" presId="urn:microsoft.com/office/officeart/2005/8/layout/venn2"/>
    <dgm:cxn modelId="{00D4CE45-E17E-43C6-8539-59EF5DE2DFB2}" srcId="{EAE46CD7-B9EA-46F9-B293-E6AFAE0B80B5}" destId="{E35878BC-6D75-4CA4-85D7-CF91FB1E7088}" srcOrd="2" destOrd="0" parTransId="{6A1E6933-D6EC-4CB7-A420-7DE0B62FFDD2}" sibTransId="{1671845A-DD00-4D7E-82F5-8702350823F9}"/>
    <dgm:cxn modelId="{8F2B0653-C65D-4F7B-8D86-5A17319030CC}" srcId="{EAE46CD7-B9EA-46F9-B293-E6AFAE0B80B5}" destId="{C64B38AC-BE94-40DA-8F3E-1952C38F2E33}" srcOrd="0" destOrd="0" parTransId="{B5714CF0-A2A1-47BC-AD78-CCDDD7F1E428}" sibTransId="{5E0E078A-124F-43D7-90A6-B4EB5B970B1B}"/>
    <dgm:cxn modelId="{1A038874-4551-4BA3-869E-E492FED01A75}" type="presOf" srcId="{E35878BC-6D75-4CA4-85D7-CF91FB1E7088}" destId="{B5E32186-0E70-4FC9-A3C5-1A00F1FACD15}" srcOrd="0" destOrd="0" presId="urn:microsoft.com/office/officeart/2005/8/layout/venn2"/>
    <dgm:cxn modelId="{F4E75682-3844-42D0-8603-7A8B3FB0A891}" type="presOf" srcId="{A80C22A6-8374-4156-8145-0568A91B20CF}" destId="{2EDF8EE2-9C1F-4216-8CE5-8E23EC875126}" srcOrd="1" destOrd="0" presId="urn:microsoft.com/office/officeart/2005/8/layout/venn2"/>
    <dgm:cxn modelId="{8FF84F8E-5E62-4761-8366-03322FB8C2B8}" srcId="{EAE46CD7-B9EA-46F9-B293-E6AFAE0B80B5}" destId="{A80C22A6-8374-4156-8145-0568A91B20CF}" srcOrd="1" destOrd="0" parTransId="{C2A3B6D5-80F7-4D59-AD93-20105245F3E4}" sibTransId="{095D6762-286A-4886-B24E-78E25FD20A17}"/>
    <dgm:cxn modelId="{47272DBB-34C6-49DB-935D-0B60CC7477CE}" type="presOf" srcId="{C64B38AC-BE94-40DA-8F3E-1952C38F2E33}" destId="{1E704FFA-0695-4D37-B998-0297F1F68B33}" srcOrd="0" destOrd="0" presId="urn:microsoft.com/office/officeart/2005/8/layout/venn2"/>
    <dgm:cxn modelId="{9ACB00E6-7B37-4641-B030-B2CE0825CF5C}" type="presParOf" srcId="{D4C22442-4F2E-4817-97FA-CE25DAE5969B}" destId="{7EFB6EF7-A928-416F-98C2-93D2EE7F7177}" srcOrd="0" destOrd="0" presId="urn:microsoft.com/office/officeart/2005/8/layout/venn2"/>
    <dgm:cxn modelId="{E38DD622-0EDA-4D18-9418-91BEEB753240}" type="presParOf" srcId="{7EFB6EF7-A928-416F-98C2-93D2EE7F7177}" destId="{1E704FFA-0695-4D37-B998-0297F1F68B33}" srcOrd="0" destOrd="0" presId="urn:microsoft.com/office/officeart/2005/8/layout/venn2"/>
    <dgm:cxn modelId="{1B847DC8-77FD-48E0-B56F-B4303A6F8369}" type="presParOf" srcId="{7EFB6EF7-A928-416F-98C2-93D2EE7F7177}" destId="{BF02855F-BD7E-4DA6-AAB1-42C4B290C39C}" srcOrd="1" destOrd="0" presId="urn:microsoft.com/office/officeart/2005/8/layout/venn2"/>
    <dgm:cxn modelId="{F8A6D4AD-B59E-4A21-8E1B-45F3041C8D4A}" type="presParOf" srcId="{D4C22442-4F2E-4817-97FA-CE25DAE5969B}" destId="{83AB6773-C5C5-4F97-9542-FE4B63F58C59}" srcOrd="1" destOrd="0" presId="urn:microsoft.com/office/officeart/2005/8/layout/venn2"/>
    <dgm:cxn modelId="{CC10A560-E995-447C-9D1A-9C5CDC54F752}" type="presParOf" srcId="{83AB6773-C5C5-4F97-9542-FE4B63F58C59}" destId="{F0BAFCDD-90B0-485D-B77E-94C1DB3B8C34}" srcOrd="0" destOrd="0" presId="urn:microsoft.com/office/officeart/2005/8/layout/venn2"/>
    <dgm:cxn modelId="{9880B172-2734-40E1-9B0C-D1A71D7EBF48}" type="presParOf" srcId="{83AB6773-C5C5-4F97-9542-FE4B63F58C59}" destId="{2EDF8EE2-9C1F-4216-8CE5-8E23EC875126}" srcOrd="1" destOrd="0" presId="urn:microsoft.com/office/officeart/2005/8/layout/venn2"/>
    <dgm:cxn modelId="{5C6C7DD8-002E-4D0F-A9D6-74439DF4F36F}" type="presParOf" srcId="{D4C22442-4F2E-4817-97FA-CE25DAE5969B}" destId="{02897412-7CFE-4217-ABB9-808AED4F5A34}" srcOrd="2" destOrd="0" presId="urn:microsoft.com/office/officeart/2005/8/layout/venn2"/>
    <dgm:cxn modelId="{F0F0974A-EDE3-4650-8507-C27C4C767A16}" type="presParOf" srcId="{02897412-7CFE-4217-ABB9-808AED4F5A34}" destId="{B5E32186-0E70-4FC9-A3C5-1A00F1FACD15}" srcOrd="0" destOrd="0" presId="urn:microsoft.com/office/officeart/2005/8/layout/venn2"/>
    <dgm:cxn modelId="{EC32CDBD-E190-47F1-8003-CFC96E4CAFBF}" type="presParOf" srcId="{02897412-7CFE-4217-ABB9-808AED4F5A34}" destId="{F1943836-A394-4C3B-8C40-073F49D8A94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76935D-4A1E-484C-8906-2BA8C78FEC5F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NZ"/>
        </a:p>
      </dgm:t>
    </dgm:pt>
    <dgm:pt modelId="{6A8DC1CC-70F6-4BDF-8381-3783DA79CB30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mi-NZ" err="1">
              <a:solidFill>
                <a:schemeClr val="tx2"/>
              </a:solidFill>
            </a:rPr>
            <a:t>Measuring</a:t>
          </a:r>
          <a:endParaRPr lang="en-NZ" err="1">
            <a:solidFill>
              <a:schemeClr val="tx2"/>
            </a:solidFill>
          </a:endParaRPr>
        </a:p>
      </dgm:t>
    </dgm:pt>
    <dgm:pt modelId="{84E2233F-6549-405C-B774-96D389D18602}" type="parTrans" cxnId="{E627D2E2-67CB-4F99-9E7F-10B692E8941F}">
      <dgm:prSet/>
      <dgm:spPr/>
      <dgm:t>
        <a:bodyPr/>
        <a:lstStyle/>
        <a:p>
          <a:endParaRPr lang="en-NZ"/>
        </a:p>
      </dgm:t>
    </dgm:pt>
    <dgm:pt modelId="{E1606535-4EE1-4580-9B3B-54358F14FAAE}" type="sibTrans" cxnId="{E627D2E2-67CB-4F99-9E7F-10B692E8941F}">
      <dgm:prSet/>
      <dgm:spPr/>
      <dgm:t>
        <a:bodyPr/>
        <a:lstStyle/>
        <a:p>
          <a:endParaRPr lang="en-NZ"/>
        </a:p>
      </dgm:t>
    </dgm:pt>
    <dgm:pt modelId="{8B8D82BD-D6DB-4612-9E3F-C6FD5F3637C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mi-NZ">
              <a:solidFill>
                <a:schemeClr val="tx2"/>
              </a:solidFill>
              <a:latin typeface="Calibri"/>
            </a:rPr>
            <a:t>Certifying</a:t>
          </a:r>
          <a:endParaRPr lang="en-NZ" err="1">
            <a:solidFill>
              <a:schemeClr val="tx2"/>
            </a:solidFill>
          </a:endParaRPr>
        </a:p>
      </dgm:t>
    </dgm:pt>
    <dgm:pt modelId="{5AE11B62-17FC-4151-872A-A66A022DF0AF}" type="parTrans" cxnId="{B200323F-DDAC-455F-9538-47556E71EF75}">
      <dgm:prSet/>
      <dgm:spPr/>
      <dgm:t>
        <a:bodyPr/>
        <a:lstStyle/>
        <a:p>
          <a:endParaRPr lang="en-NZ"/>
        </a:p>
      </dgm:t>
    </dgm:pt>
    <dgm:pt modelId="{28447FED-85AC-4BBA-A4B9-D5E142CD46B9}" type="sibTrans" cxnId="{B200323F-DDAC-455F-9538-47556E71EF75}">
      <dgm:prSet/>
      <dgm:spPr/>
      <dgm:t>
        <a:bodyPr/>
        <a:lstStyle/>
        <a:p>
          <a:endParaRPr lang="en-NZ"/>
        </a:p>
      </dgm:t>
    </dgm:pt>
    <dgm:pt modelId="{22CAE2C0-921F-4F14-BA22-2FC1308214B4}">
      <dgm:prSet phldrT="[Text]"/>
      <dgm:spPr/>
      <dgm:t>
        <a:bodyPr/>
        <a:lstStyle/>
        <a:p>
          <a:endParaRPr lang="en-NZ"/>
        </a:p>
      </dgm:t>
    </dgm:pt>
    <dgm:pt modelId="{9CDCB9AF-E1BD-426F-9527-C61B5FDAB55B}" type="parTrans" cxnId="{15B4DDF3-7063-4E35-8A7E-497DAF53CC6A}">
      <dgm:prSet/>
      <dgm:spPr/>
      <dgm:t>
        <a:bodyPr/>
        <a:lstStyle/>
        <a:p>
          <a:endParaRPr lang="en-NZ"/>
        </a:p>
      </dgm:t>
    </dgm:pt>
    <dgm:pt modelId="{FD3FCDEF-B3AD-4EBF-917A-A0EC6F3D0F2E}" type="sibTrans" cxnId="{15B4DDF3-7063-4E35-8A7E-497DAF53CC6A}">
      <dgm:prSet/>
      <dgm:spPr/>
      <dgm:t>
        <a:bodyPr/>
        <a:lstStyle/>
        <a:p>
          <a:endParaRPr lang="en-NZ"/>
        </a:p>
      </dgm:t>
    </dgm:pt>
    <dgm:pt modelId="{4C77AB9E-8CF9-4D7C-BC45-CA85FB2E94E0}" type="pres">
      <dgm:prSet presAssocID="{1976935D-4A1E-484C-8906-2BA8C78FEC5F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613C8862-3806-485A-A660-046B7466927A}" type="pres">
      <dgm:prSet presAssocID="{1976935D-4A1E-484C-8906-2BA8C78FEC5F}" presName="Background" presStyleLbl="node1" presStyleIdx="0" presStyleCnt="1"/>
      <dgm:spPr>
        <a:solidFill>
          <a:srgbClr val="87B955"/>
        </a:solidFill>
      </dgm:spPr>
    </dgm:pt>
    <dgm:pt modelId="{D391CE6B-EEE6-4C64-83F6-F0F7DBF6DD6E}" type="pres">
      <dgm:prSet presAssocID="{1976935D-4A1E-484C-8906-2BA8C78FEC5F}" presName="Divider" presStyleLbl="callout" presStyleIdx="0" presStyleCnt="1"/>
      <dgm:spPr>
        <a:ln>
          <a:solidFill>
            <a:schemeClr val="accent2">
              <a:lumMod val="10000"/>
            </a:schemeClr>
          </a:solidFill>
        </a:ln>
      </dgm:spPr>
    </dgm:pt>
    <dgm:pt modelId="{B3A8B88E-D610-4587-B8CD-1D4589F78070}" type="pres">
      <dgm:prSet presAssocID="{1976935D-4A1E-484C-8906-2BA8C78FEC5F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499CBB-5F5C-45DB-8E7C-BA744681255D}" type="pres">
      <dgm:prSet presAssocID="{1976935D-4A1E-484C-8906-2BA8C78FEC5F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D3E1F4B-289D-4E87-B9F6-A022334C66DE}" type="pres">
      <dgm:prSet presAssocID="{1976935D-4A1E-484C-8906-2BA8C78FEC5F}" presName="ParentText1" presStyleLbl="revTx" presStyleIdx="0" presStyleCnt="0">
        <dgm:presLayoutVars>
          <dgm:chMax val="1"/>
          <dgm:chPref val="1"/>
        </dgm:presLayoutVars>
      </dgm:prSet>
      <dgm:spPr/>
    </dgm:pt>
    <dgm:pt modelId="{E949B402-D6E8-45C6-B484-35DF638194B3}" type="pres">
      <dgm:prSet presAssocID="{1976935D-4A1E-484C-8906-2BA8C78FEC5F}" presName="ParentShape1" presStyleLbl="alignImgPlace1" presStyleIdx="0" presStyleCnt="2">
        <dgm:presLayoutVars/>
      </dgm:prSet>
      <dgm:spPr/>
    </dgm:pt>
    <dgm:pt modelId="{4DDA25EB-BD9C-4103-958B-6A787DBCE9A5}" type="pres">
      <dgm:prSet presAssocID="{1976935D-4A1E-484C-8906-2BA8C78FEC5F}" presName="ParentText2" presStyleLbl="revTx" presStyleIdx="0" presStyleCnt="0">
        <dgm:presLayoutVars>
          <dgm:chMax val="1"/>
          <dgm:chPref val="1"/>
        </dgm:presLayoutVars>
      </dgm:prSet>
      <dgm:spPr/>
    </dgm:pt>
    <dgm:pt modelId="{0729DB30-BE04-4169-AA19-A85AB6437D04}" type="pres">
      <dgm:prSet presAssocID="{1976935D-4A1E-484C-8906-2BA8C78FEC5F}" presName="ParentShape2" presStyleLbl="alignImgPlace1" presStyleIdx="1" presStyleCnt="2">
        <dgm:presLayoutVars/>
      </dgm:prSet>
      <dgm:spPr/>
    </dgm:pt>
  </dgm:ptLst>
  <dgm:cxnLst>
    <dgm:cxn modelId="{069F502E-D91C-4B43-A901-6857305BE738}" type="presOf" srcId="{6A8DC1CC-70F6-4BDF-8381-3783DA79CB30}" destId="{3D3E1F4B-289D-4E87-B9F6-A022334C66DE}" srcOrd="0" destOrd="0" presId="urn:microsoft.com/office/officeart/2009/3/layout/OpposingIdeas"/>
    <dgm:cxn modelId="{D5055834-7B20-4A59-AFD5-394AAC8714F2}" type="presOf" srcId="{1976935D-4A1E-484C-8906-2BA8C78FEC5F}" destId="{4C77AB9E-8CF9-4D7C-BC45-CA85FB2E94E0}" srcOrd="0" destOrd="0" presId="urn:microsoft.com/office/officeart/2009/3/layout/OpposingIdeas"/>
    <dgm:cxn modelId="{B200323F-DDAC-455F-9538-47556E71EF75}" srcId="{1976935D-4A1E-484C-8906-2BA8C78FEC5F}" destId="{8B8D82BD-D6DB-4612-9E3F-C6FD5F3637CD}" srcOrd="1" destOrd="0" parTransId="{5AE11B62-17FC-4151-872A-A66A022DF0AF}" sibTransId="{28447FED-85AC-4BBA-A4B9-D5E142CD46B9}"/>
    <dgm:cxn modelId="{7ABA81A9-987C-476C-AA71-83B29D9B0537}" type="presOf" srcId="{8B8D82BD-D6DB-4612-9E3F-C6FD5F3637CD}" destId="{0729DB30-BE04-4169-AA19-A85AB6437D04}" srcOrd="1" destOrd="0" presId="urn:microsoft.com/office/officeart/2009/3/layout/OpposingIdeas"/>
    <dgm:cxn modelId="{2D3D2AAF-DDA0-4335-AEF5-2DF46B401CE2}" type="presOf" srcId="{6A8DC1CC-70F6-4BDF-8381-3783DA79CB30}" destId="{E949B402-D6E8-45C6-B484-35DF638194B3}" srcOrd="1" destOrd="0" presId="urn:microsoft.com/office/officeart/2009/3/layout/OpposingIdeas"/>
    <dgm:cxn modelId="{783906C6-5919-4473-8C4B-6E12903891BF}" type="presOf" srcId="{8B8D82BD-D6DB-4612-9E3F-C6FD5F3637CD}" destId="{4DDA25EB-BD9C-4103-958B-6A787DBCE9A5}" srcOrd="0" destOrd="0" presId="urn:microsoft.com/office/officeart/2009/3/layout/OpposingIdeas"/>
    <dgm:cxn modelId="{E627D2E2-67CB-4F99-9E7F-10B692E8941F}" srcId="{1976935D-4A1E-484C-8906-2BA8C78FEC5F}" destId="{6A8DC1CC-70F6-4BDF-8381-3783DA79CB30}" srcOrd="0" destOrd="0" parTransId="{84E2233F-6549-405C-B774-96D389D18602}" sibTransId="{E1606535-4EE1-4580-9B3B-54358F14FAAE}"/>
    <dgm:cxn modelId="{15B4DDF3-7063-4E35-8A7E-497DAF53CC6A}" srcId="{1976935D-4A1E-484C-8906-2BA8C78FEC5F}" destId="{22CAE2C0-921F-4F14-BA22-2FC1308214B4}" srcOrd="2" destOrd="0" parTransId="{9CDCB9AF-E1BD-426F-9527-C61B5FDAB55B}" sibTransId="{FD3FCDEF-B3AD-4EBF-917A-A0EC6F3D0F2E}"/>
    <dgm:cxn modelId="{3AF3E823-9EF6-4BAE-8ABC-63D40EEE8B7F}" type="presParOf" srcId="{4C77AB9E-8CF9-4D7C-BC45-CA85FB2E94E0}" destId="{613C8862-3806-485A-A660-046B7466927A}" srcOrd="0" destOrd="0" presId="urn:microsoft.com/office/officeart/2009/3/layout/OpposingIdeas"/>
    <dgm:cxn modelId="{E18CCDDE-80D1-4271-8998-89B32010A4B7}" type="presParOf" srcId="{4C77AB9E-8CF9-4D7C-BC45-CA85FB2E94E0}" destId="{D391CE6B-EEE6-4C64-83F6-F0F7DBF6DD6E}" srcOrd="1" destOrd="0" presId="urn:microsoft.com/office/officeart/2009/3/layout/OpposingIdeas"/>
    <dgm:cxn modelId="{FBD58E97-3202-4CB1-93B1-D62694A0D23E}" type="presParOf" srcId="{4C77AB9E-8CF9-4D7C-BC45-CA85FB2E94E0}" destId="{B3A8B88E-D610-4587-B8CD-1D4589F78070}" srcOrd="2" destOrd="0" presId="urn:microsoft.com/office/officeart/2009/3/layout/OpposingIdeas"/>
    <dgm:cxn modelId="{8E132C86-B17E-4098-8793-08197A802504}" type="presParOf" srcId="{4C77AB9E-8CF9-4D7C-BC45-CA85FB2E94E0}" destId="{A8499CBB-5F5C-45DB-8E7C-BA744681255D}" srcOrd="3" destOrd="0" presId="urn:microsoft.com/office/officeart/2009/3/layout/OpposingIdeas"/>
    <dgm:cxn modelId="{7E2C5136-2198-4A2C-B630-DFC958AC5D82}" type="presParOf" srcId="{4C77AB9E-8CF9-4D7C-BC45-CA85FB2E94E0}" destId="{3D3E1F4B-289D-4E87-B9F6-A022334C66DE}" srcOrd="4" destOrd="0" presId="urn:microsoft.com/office/officeart/2009/3/layout/OpposingIdeas"/>
    <dgm:cxn modelId="{BBE218BB-3250-4E05-9438-3F4E322FFD1B}" type="presParOf" srcId="{4C77AB9E-8CF9-4D7C-BC45-CA85FB2E94E0}" destId="{E949B402-D6E8-45C6-B484-35DF638194B3}" srcOrd="5" destOrd="0" presId="urn:microsoft.com/office/officeart/2009/3/layout/OpposingIdeas"/>
    <dgm:cxn modelId="{99F4065F-F70A-4F11-9F56-B603182FCA47}" type="presParOf" srcId="{4C77AB9E-8CF9-4D7C-BC45-CA85FB2E94E0}" destId="{4DDA25EB-BD9C-4103-958B-6A787DBCE9A5}" srcOrd="6" destOrd="0" presId="urn:microsoft.com/office/officeart/2009/3/layout/OpposingIdeas"/>
    <dgm:cxn modelId="{574AA868-D80C-42E0-90C6-6E140EA27210}" type="presParOf" srcId="{4C77AB9E-8CF9-4D7C-BC45-CA85FB2E94E0}" destId="{0729DB30-BE04-4169-AA19-A85AB6437D04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FA3E3-7F6C-426D-B3FC-8466AC2DC84F}">
      <dsp:nvSpPr>
        <dsp:cNvPr id="0" name=""/>
        <dsp:cNvSpPr/>
      </dsp:nvSpPr>
      <dsp:spPr>
        <a:xfrm>
          <a:off x="-3662584" y="-607916"/>
          <a:ext cx="4436639" cy="4436639"/>
        </a:xfrm>
        <a:prstGeom prst="blockArc">
          <a:avLst>
            <a:gd name="adj1" fmla="val 18900000"/>
            <a:gd name="adj2" fmla="val 2700000"/>
            <a:gd name="adj3" fmla="val 48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41A44-7F25-4D40-AC16-20EB6001A901}">
      <dsp:nvSpPr>
        <dsp:cNvPr id="0" name=""/>
        <dsp:cNvSpPr/>
      </dsp:nvSpPr>
      <dsp:spPr>
        <a:xfrm>
          <a:off x="313296" y="205748"/>
          <a:ext cx="7239787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100" kern="12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The TSC has 12 commitments covering economic, visitor, community and environmental sustainability. It has been signed by over 2000 businesses</a:t>
          </a:r>
          <a:endParaRPr lang="en-NZ" sz="1100" kern="12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3296" y="205748"/>
        <a:ext cx="7239787" cy="411761"/>
      </dsp:txXfrm>
    </dsp:sp>
    <dsp:sp modelId="{679CB926-BB46-4B17-B24F-BB41BEF12990}">
      <dsp:nvSpPr>
        <dsp:cNvPr id="0" name=""/>
        <dsp:cNvSpPr/>
      </dsp:nvSpPr>
      <dsp:spPr>
        <a:xfrm>
          <a:off x="55945" y="154278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17837-531C-4D5A-8204-BE2D87A994C9}">
      <dsp:nvSpPr>
        <dsp:cNvPr id="0" name=""/>
        <dsp:cNvSpPr/>
      </dsp:nvSpPr>
      <dsp:spPr>
        <a:xfrm>
          <a:off x="608352" y="823192"/>
          <a:ext cx="6944731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NZ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Each year all signatories are requested to complete an annual declaration so that progress against these commitments can be monitored. </a:t>
          </a:r>
          <a:endParaRPr lang="en-NZ" sz="1100" kern="1200">
            <a:solidFill>
              <a:schemeClr val="accent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08352" y="823192"/>
        <a:ext cx="6944731" cy="411761"/>
      </dsp:txXfrm>
    </dsp:sp>
    <dsp:sp modelId="{E65EDE4A-06DD-4BA2-BF4B-0F9916A93BDC}">
      <dsp:nvSpPr>
        <dsp:cNvPr id="0" name=""/>
        <dsp:cNvSpPr/>
      </dsp:nvSpPr>
      <dsp:spPr>
        <a:xfrm>
          <a:off x="351001" y="771722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5D7DE-E343-4950-A1B6-4390384E4907}">
      <dsp:nvSpPr>
        <dsp:cNvPr id="0" name=""/>
        <dsp:cNvSpPr/>
      </dsp:nvSpPr>
      <dsp:spPr>
        <a:xfrm>
          <a:off x="698910" y="1440636"/>
          <a:ext cx="6854173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NZ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This report reflects the current state of progress by respondents in advancing the Tourism Sustainability Commitment’s twelve Commitments. </a:t>
          </a:r>
          <a:endParaRPr lang="en-NZ" sz="1100" kern="12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98910" y="1440636"/>
        <a:ext cx="6854173" cy="411761"/>
      </dsp:txXfrm>
    </dsp:sp>
    <dsp:sp modelId="{444B56F0-0F92-4DB7-8F50-6B4F55331ACE}">
      <dsp:nvSpPr>
        <dsp:cNvPr id="0" name=""/>
        <dsp:cNvSpPr/>
      </dsp:nvSpPr>
      <dsp:spPr>
        <a:xfrm>
          <a:off x="441560" y="1389166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86D6B-DF6D-43EA-958D-31101E65A6E4}">
      <dsp:nvSpPr>
        <dsp:cNvPr id="0" name=""/>
        <dsp:cNvSpPr/>
      </dsp:nvSpPr>
      <dsp:spPr>
        <a:xfrm>
          <a:off x="608352" y="2058081"/>
          <a:ext cx="6944731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NZ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This is the fourth such survey of TSC signatories, run since the disruption caused by the COVID-19 pandemic. </a:t>
          </a:r>
          <a:endParaRPr lang="en-NZ" sz="1100" kern="12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08352" y="2058081"/>
        <a:ext cx="6944731" cy="411761"/>
      </dsp:txXfrm>
    </dsp:sp>
    <dsp:sp modelId="{6A13357B-3C73-4DA5-B12D-3D0376EA6460}">
      <dsp:nvSpPr>
        <dsp:cNvPr id="0" name=""/>
        <dsp:cNvSpPr/>
      </dsp:nvSpPr>
      <dsp:spPr>
        <a:xfrm>
          <a:off x="351001" y="2006610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C8EEE-92B9-4943-A4C5-ACCAFC3E47B0}">
      <dsp:nvSpPr>
        <dsp:cNvPr id="0" name=""/>
        <dsp:cNvSpPr/>
      </dsp:nvSpPr>
      <dsp:spPr>
        <a:xfrm>
          <a:off x="313296" y="2675525"/>
          <a:ext cx="7239787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NZ" sz="11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Data from this survey will build on our knowledge for on-going tracking of TSC progress.</a:t>
          </a:r>
          <a:endParaRPr lang="en-NZ" sz="1100" kern="12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3296" y="2675525"/>
        <a:ext cx="7239787" cy="411761"/>
      </dsp:txXfrm>
    </dsp:sp>
    <dsp:sp modelId="{5D311784-5E5A-44F5-BD20-01E40FA88FDD}">
      <dsp:nvSpPr>
        <dsp:cNvPr id="0" name=""/>
        <dsp:cNvSpPr/>
      </dsp:nvSpPr>
      <dsp:spPr>
        <a:xfrm>
          <a:off x="55945" y="2624054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FA3E3-7F6C-426D-B3FC-8466AC2DC84F}">
      <dsp:nvSpPr>
        <dsp:cNvPr id="0" name=""/>
        <dsp:cNvSpPr/>
      </dsp:nvSpPr>
      <dsp:spPr>
        <a:xfrm>
          <a:off x="-3662584" y="-607916"/>
          <a:ext cx="4436639" cy="4436639"/>
        </a:xfrm>
        <a:prstGeom prst="blockArc">
          <a:avLst>
            <a:gd name="adj1" fmla="val 18900000"/>
            <a:gd name="adj2" fmla="val 2700000"/>
            <a:gd name="adj3" fmla="val 48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41A44-7F25-4D40-AC16-20EB6001A901}">
      <dsp:nvSpPr>
        <dsp:cNvPr id="0" name=""/>
        <dsp:cNvSpPr/>
      </dsp:nvSpPr>
      <dsp:spPr>
        <a:xfrm>
          <a:off x="313296" y="205748"/>
          <a:ext cx="7239787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100" kern="12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Run using Survey Monkey in September – October 2024</a:t>
          </a:r>
          <a:endParaRPr lang="en-NZ" sz="1100" kern="120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3296" y="205748"/>
        <a:ext cx="7239787" cy="411761"/>
      </dsp:txXfrm>
    </dsp:sp>
    <dsp:sp modelId="{679CB926-BB46-4B17-B24F-BB41BEF12990}">
      <dsp:nvSpPr>
        <dsp:cNvPr id="0" name=""/>
        <dsp:cNvSpPr/>
      </dsp:nvSpPr>
      <dsp:spPr>
        <a:xfrm>
          <a:off x="55945" y="154278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17837-531C-4D5A-8204-BE2D87A994C9}">
      <dsp:nvSpPr>
        <dsp:cNvPr id="0" name=""/>
        <dsp:cNvSpPr/>
      </dsp:nvSpPr>
      <dsp:spPr>
        <a:xfrm>
          <a:off x="608352" y="823192"/>
          <a:ext cx="6944731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rPr>
            <a:t>Questions based on the 12 commitments of the NZ Tourism Sustainability Commitment</a:t>
          </a:r>
          <a:endParaRPr lang="en-NZ" sz="1100" kern="1200">
            <a:solidFill>
              <a:schemeClr val="accent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08352" y="823192"/>
        <a:ext cx="6944731" cy="411761"/>
      </dsp:txXfrm>
    </dsp:sp>
    <dsp:sp modelId="{E65EDE4A-06DD-4BA2-BF4B-0F9916A93BDC}">
      <dsp:nvSpPr>
        <dsp:cNvPr id="0" name=""/>
        <dsp:cNvSpPr/>
      </dsp:nvSpPr>
      <dsp:spPr>
        <a:xfrm>
          <a:off x="351001" y="771722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5D7DE-E343-4950-A1B6-4390384E4907}">
      <dsp:nvSpPr>
        <dsp:cNvPr id="0" name=""/>
        <dsp:cNvSpPr/>
      </dsp:nvSpPr>
      <dsp:spPr>
        <a:xfrm>
          <a:off x="698910" y="1440636"/>
          <a:ext cx="6854173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622 responses from all regions of NZ (29% of signatories)</a:t>
          </a:r>
          <a:endParaRPr lang="en-NZ" sz="1100" b="0" kern="120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98910" y="1440636"/>
        <a:ext cx="6854173" cy="411761"/>
      </dsp:txXfrm>
    </dsp:sp>
    <dsp:sp modelId="{444B56F0-0F92-4DB7-8F50-6B4F55331ACE}">
      <dsp:nvSpPr>
        <dsp:cNvPr id="0" name=""/>
        <dsp:cNvSpPr/>
      </dsp:nvSpPr>
      <dsp:spPr>
        <a:xfrm>
          <a:off x="441560" y="1389166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134F3-C273-4570-B98F-05E4C220E27E}">
      <dsp:nvSpPr>
        <dsp:cNvPr id="0" name=""/>
        <dsp:cNvSpPr/>
      </dsp:nvSpPr>
      <dsp:spPr>
        <a:xfrm>
          <a:off x="608352" y="2058081"/>
          <a:ext cx="6944731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100" b="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506 (81%) TIA members and 116 (19%) non-members</a:t>
          </a:r>
          <a:endParaRPr lang="en-NZ" sz="1100" b="0" kern="120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08352" y="2058081"/>
        <a:ext cx="6944731" cy="411761"/>
      </dsp:txXfrm>
    </dsp:sp>
    <dsp:sp modelId="{49DE1E07-4813-49CD-A8D9-2A0E42E3AB6A}">
      <dsp:nvSpPr>
        <dsp:cNvPr id="0" name=""/>
        <dsp:cNvSpPr/>
      </dsp:nvSpPr>
      <dsp:spPr>
        <a:xfrm>
          <a:off x="377127" y="2041445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E8B1B-B22E-4809-96F1-F74E829890D5}">
      <dsp:nvSpPr>
        <dsp:cNvPr id="0" name=""/>
        <dsp:cNvSpPr/>
      </dsp:nvSpPr>
      <dsp:spPr>
        <a:xfrm>
          <a:off x="313296" y="2675525"/>
          <a:ext cx="7239787" cy="411761"/>
        </a:xfrm>
        <a:prstGeom prst="rect">
          <a:avLst/>
        </a:prstGeom>
        <a:noFill/>
        <a:ln w="127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83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100" kern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rPr>
            <a:t>39% from accommodation &amp; hospitality sector, 25% from Adventure &amp; Outdoor, 21% from tourism services, 13% from attractions, conferences &amp; events, 10% ITOs or travel agents</a:t>
          </a:r>
          <a:endParaRPr lang="en-NZ" sz="1100" kern="1200" dirty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3296" y="2675525"/>
        <a:ext cx="7239787" cy="411761"/>
      </dsp:txXfrm>
    </dsp:sp>
    <dsp:sp modelId="{6A13357B-3C73-4DA5-B12D-3D0376EA6460}">
      <dsp:nvSpPr>
        <dsp:cNvPr id="0" name=""/>
        <dsp:cNvSpPr/>
      </dsp:nvSpPr>
      <dsp:spPr>
        <a:xfrm>
          <a:off x="55945" y="2624054"/>
          <a:ext cx="514701" cy="514701"/>
        </a:xfrm>
        <a:prstGeom prst="ellipse">
          <a:avLst/>
        </a:prstGeom>
        <a:solidFill>
          <a:srgbClr val="87B955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38326-CBFF-4872-AD66-476AFF4BB73B}">
      <dsp:nvSpPr>
        <dsp:cNvPr id="0" name=""/>
        <dsp:cNvSpPr/>
      </dsp:nvSpPr>
      <dsp:spPr>
        <a:xfrm>
          <a:off x="193743" y="724501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000" kern="1200" dirty="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98% of respondents recognise sustainability as important to their business</a:t>
          </a:r>
          <a:endParaRPr lang="en-NZ" sz="1000" kern="1200" dirty="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3743" y="724501"/>
        <a:ext cx="2590359" cy="809487"/>
      </dsp:txXfrm>
    </dsp:sp>
    <dsp:sp modelId="{D4031903-CE3D-422E-8ED8-904A3F426CE6}">
      <dsp:nvSpPr>
        <dsp:cNvPr id="0" name=""/>
        <dsp:cNvSpPr/>
      </dsp:nvSpPr>
      <dsp:spPr>
        <a:xfrm>
          <a:off x="2065" y="607575"/>
          <a:ext cx="734134" cy="849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EB6B9-E267-4AEB-83F6-837CC204EE52}">
      <dsp:nvSpPr>
        <dsp:cNvPr id="0" name=""/>
        <dsp:cNvSpPr/>
      </dsp:nvSpPr>
      <dsp:spPr>
        <a:xfrm>
          <a:off x="3043639" y="719037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Businesses will </a:t>
          </a:r>
          <a:r>
            <a:rPr lang="en-US" sz="1000" kern="1200" err="1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prioritise</a:t>
          </a: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sustainability to meet customer expectations and improve profitability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043639" y="719037"/>
        <a:ext cx="2590359" cy="809487"/>
      </dsp:txXfrm>
    </dsp:sp>
    <dsp:sp modelId="{1AB8A44C-BC29-4A64-A83B-A1B1D7B51B5F}">
      <dsp:nvSpPr>
        <dsp:cNvPr id="0" name=""/>
        <dsp:cNvSpPr/>
      </dsp:nvSpPr>
      <dsp:spPr>
        <a:xfrm>
          <a:off x="2917574" y="607575"/>
          <a:ext cx="566641" cy="8499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C35E5-8D6A-4F87-9A59-619C2F276B4C}">
      <dsp:nvSpPr>
        <dsp:cNvPr id="0" name=""/>
        <dsp:cNvSpPr/>
      </dsp:nvSpPr>
      <dsp:spPr>
        <a:xfrm>
          <a:off x="5857269" y="724501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The top barriers to progress are a lack of time and resources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857269" y="724501"/>
        <a:ext cx="2590359" cy="809487"/>
      </dsp:txXfrm>
    </dsp:sp>
    <dsp:sp modelId="{478ADA6D-94A2-4DCA-A0ED-6EB6955D6CB2}">
      <dsp:nvSpPr>
        <dsp:cNvPr id="0" name=""/>
        <dsp:cNvSpPr/>
      </dsp:nvSpPr>
      <dsp:spPr>
        <a:xfrm>
          <a:off x="5749337" y="607575"/>
          <a:ext cx="566641" cy="8499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E164-86A9-4207-9B5F-A8AF7AADF1F5}">
      <dsp:nvSpPr>
        <dsp:cNvPr id="0" name=""/>
        <dsp:cNvSpPr/>
      </dsp:nvSpPr>
      <dsp:spPr>
        <a:xfrm>
          <a:off x="161126" y="1743555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Overall business confidence has declined in the last 3 years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61126" y="1743555"/>
        <a:ext cx="2590359" cy="809487"/>
      </dsp:txXfrm>
    </dsp:sp>
    <dsp:sp modelId="{72FD0009-983E-422C-8168-897FE56B0116}">
      <dsp:nvSpPr>
        <dsp:cNvPr id="0" name=""/>
        <dsp:cNvSpPr/>
      </dsp:nvSpPr>
      <dsp:spPr>
        <a:xfrm>
          <a:off x="34682" y="1626629"/>
          <a:ext cx="603665" cy="8499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6F0E9-CAAF-45CA-8A21-C1A5462E7969}">
      <dsp:nvSpPr>
        <dsp:cNvPr id="0" name=""/>
        <dsp:cNvSpPr/>
      </dsp:nvSpPr>
      <dsp:spPr>
        <a:xfrm>
          <a:off x="2992889" y="1743555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Increasing numbers of business are </a:t>
          </a:r>
          <a:r>
            <a:rPr lang="en-US" sz="1000" i="1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measuring</a:t>
          </a: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their carbon footprint, but fewer are getting </a:t>
          </a:r>
          <a:r>
            <a:rPr lang="en-US" sz="1000" i="1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certification.</a:t>
          </a:r>
          <a:endParaRPr lang="en-NZ" sz="1000" i="1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992889" y="1743555"/>
        <a:ext cx="2590359" cy="809487"/>
      </dsp:txXfrm>
    </dsp:sp>
    <dsp:sp modelId="{DA683130-1851-454F-BB55-438B74D64756}">
      <dsp:nvSpPr>
        <dsp:cNvPr id="0" name=""/>
        <dsp:cNvSpPr/>
      </dsp:nvSpPr>
      <dsp:spPr>
        <a:xfrm>
          <a:off x="2884957" y="1626629"/>
          <a:ext cx="566641" cy="8499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C8BBC-A61F-405D-A085-2693DE21A841}">
      <dsp:nvSpPr>
        <dsp:cNvPr id="0" name=""/>
        <dsp:cNvSpPr/>
      </dsp:nvSpPr>
      <dsp:spPr>
        <a:xfrm>
          <a:off x="5824652" y="1743555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Most businesses are confident of attracting and retaining the staff they need, offering a wide range of staff benefits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824652" y="1743555"/>
        <a:ext cx="2590359" cy="809487"/>
      </dsp:txXfrm>
    </dsp:sp>
    <dsp:sp modelId="{1B6C8C59-0B81-4048-92B8-A55457F1D18C}">
      <dsp:nvSpPr>
        <dsp:cNvPr id="0" name=""/>
        <dsp:cNvSpPr/>
      </dsp:nvSpPr>
      <dsp:spPr>
        <a:xfrm>
          <a:off x="5716720" y="1626629"/>
          <a:ext cx="566641" cy="84996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7FA5A-1DA6-44B7-B696-28DF3FE53CE3}">
      <dsp:nvSpPr>
        <dsp:cNvPr id="0" name=""/>
        <dsp:cNvSpPr/>
      </dsp:nvSpPr>
      <dsp:spPr>
        <a:xfrm>
          <a:off x="151870" y="2762610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</a:t>
          </a: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any businesses are not yet proactively encouraging visitors to be good travellers by sharing the Tiaki Promise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51870" y="2762610"/>
        <a:ext cx="2590359" cy="809487"/>
      </dsp:txXfrm>
    </dsp:sp>
    <dsp:sp modelId="{FCC8AA1F-BE5D-401F-ABFA-2D0B8D040531}">
      <dsp:nvSpPr>
        <dsp:cNvPr id="0" name=""/>
        <dsp:cNvSpPr/>
      </dsp:nvSpPr>
      <dsp:spPr>
        <a:xfrm>
          <a:off x="43938" y="2645684"/>
          <a:ext cx="566641" cy="849961"/>
        </a:xfrm>
        <a:prstGeom prst="rect">
          <a:avLst/>
        </a:prstGeom>
        <a:blipFill>
          <a:blip xmlns:r="http://schemas.openxmlformats.org/officeDocument/2006/relationships"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7578E-B47F-486D-B736-DA98A23644C2}">
      <dsp:nvSpPr>
        <dsp:cNvPr id="0" name=""/>
        <dsp:cNvSpPr/>
      </dsp:nvSpPr>
      <dsp:spPr>
        <a:xfrm>
          <a:off x="2983633" y="2762610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000" kern="1200">
              <a:solidFill>
                <a:schemeClr val="accent4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Most businesses (73%) said they had been impacted by changing weather patterns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983633" y="2762610"/>
        <a:ext cx="2590359" cy="809487"/>
      </dsp:txXfrm>
    </dsp:sp>
    <dsp:sp modelId="{492094F7-E8E3-4FBD-99C2-0BEE274253CF}">
      <dsp:nvSpPr>
        <dsp:cNvPr id="0" name=""/>
        <dsp:cNvSpPr/>
      </dsp:nvSpPr>
      <dsp:spPr>
        <a:xfrm>
          <a:off x="2875701" y="2645684"/>
          <a:ext cx="566641" cy="849961"/>
        </a:xfrm>
        <a:prstGeom prst="rect">
          <a:avLst/>
        </a:prstGeom>
        <a:blipFill>
          <a:blip xmlns:r="http://schemas.openxmlformats.org/officeDocument/2006/relationships"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3EB36-AFC8-4571-9930-DDC3DC0FD2CA}">
      <dsp:nvSpPr>
        <dsp:cNvPr id="0" name=""/>
        <dsp:cNvSpPr/>
      </dsp:nvSpPr>
      <dsp:spPr>
        <a:xfrm>
          <a:off x="5815396" y="2762610"/>
          <a:ext cx="2590359" cy="8094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8293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Most businesses are contributing to Predator Free 2050 by building actions into their business plans </a:t>
          </a:r>
          <a:endParaRPr lang="en-NZ" sz="1000" kern="1200">
            <a:solidFill>
              <a:schemeClr val="accent4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815396" y="2762610"/>
        <a:ext cx="2590359" cy="809487"/>
      </dsp:txXfrm>
    </dsp:sp>
    <dsp:sp modelId="{6D385B86-FDB6-4EC3-BD91-F2D3BBA9F7DF}">
      <dsp:nvSpPr>
        <dsp:cNvPr id="0" name=""/>
        <dsp:cNvSpPr/>
      </dsp:nvSpPr>
      <dsp:spPr>
        <a:xfrm>
          <a:off x="5726084" y="2636377"/>
          <a:ext cx="566641" cy="849961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04FFA-0695-4D37-B998-0297F1F68B33}">
      <dsp:nvSpPr>
        <dsp:cNvPr id="0" name=""/>
        <dsp:cNvSpPr/>
      </dsp:nvSpPr>
      <dsp:spPr>
        <a:xfrm>
          <a:off x="832757" y="0"/>
          <a:ext cx="4455704" cy="44557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NZ" sz="11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LEADING CONCERNS: Financial pressures, changing customer patterns,  extreme weather events</a:t>
          </a:r>
          <a:endParaRPr lang="en-NZ" sz="1100" kern="1200"/>
        </a:p>
      </dsp:txBody>
      <dsp:txXfrm>
        <a:off x="2281975" y="222785"/>
        <a:ext cx="1557268" cy="668355"/>
      </dsp:txXfrm>
    </dsp:sp>
    <dsp:sp modelId="{F0BAFCDD-90B0-485D-B77E-94C1DB3B8C34}">
      <dsp:nvSpPr>
        <dsp:cNvPr id="0" name=""/>
        <dsp:cNvSpPr/>
      </dsp:nvSpPr>
      <dsp:spPr>
        <a:xfrm>
          <a:off x="1377110" y="1113925"/>
          <a:ext cx="3341778" cy="3341778"/>
        </a:xfrm>
        <a:prstGeom prst="ellipse">
          <a:avLst/>
        </a:prstGeom>
        <a:solidFill>
          <a:srgbClr val="00BFD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1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NOTABLE CONCERNS: Staffing issues, policy changes, natural hazards</a:t>
          </a:r>
          <a:endParaRPr lang="en-NZ" sz="1100" kern="1200"/>
        </a:p>
      </dsp:txBody>
      <dsp:txXfrm>
        <a:off x="2269365" y="1322787"/>
        <a:ext cx="1557268" cy="626583"/>
      </dsp:txXfrm>
    </dsp:sp>
    <dsp:sp modelId="{B5E32186-0E70-4FC9-A3C5-1A00F1FACD15}">
      <dsp:nvSpPr>
        <dsp:cNvPr id="0" name=""/>
        <dsp:cNvSpPr/>
      </dsp:nvSpPr>
      <dsp:spPr>
        <a:xfrm>
          <a:off x="1934074" y="2227852"/>
          <a:ext cx="2227852" cy="2227852"/>
        </a:xfrm>
        <a:prstGeom prst="ellipse">
          <a:avLst/>
        </a:prstGeom>
        <a:solidFill>
          <a:schemeClr val="accent4">
            <a:hueOff val="7481943"/>
            <a:satOff val="-37383"/>
            <a:lumOff val="-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3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LOWER PRIORITIES: Digital trends, health &amp; wellbeing</a:t>
          </a:r>
          <a:endParaRPr lang="en-NZ" sz="1300" kern="1200"/>
        </a:p>
      </dsp:txBody>
      <dsp:txXfrm>
        <a:off x="2260335" y="2784815"/>
        <a:ext cx="1575329" cy="11139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C8862-3806-485A-A660-046B7466927A}">
      <dsp:nvSpPr>
        <dsp:cNvPr id="0" name=""/>
        <dsp:cNvSpPr/>
      </dsp:nvSpPr>
      <dsp:spPr>
        <a:xfrm>
          <a:off x="762000" y="802667"/>
          <a:ext cx="4572000" cy="2458665"/>
        </a:xfrm>
        <a:prstGeom prst="round2DiagRect">
          <a:avLst>
            <a:gd name="adj1" fmla="val 0"/>
            <a:gd name="adj2" fmla="val 16670"/>
          </a:avLst>
        </a:prstGeom>
        <a:solidFill>
          <a:srgbClr val="87B9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1CE6B-EEE6-4C64-83F6-F0F7DBF6DD6E}">
      <dsp:nvSpPr>
        <dsp:cNvPr id="0" name=""/>
        <dsp:cNvSpPr/>
      </dsp:nvSpPr>
      <dsp:spPr>
        <a:xfrm>
          <a:off x="3048000" y="1063434"/>
          <a:ext cx="609" cy="193713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9B402-D6E8-45C6-B484-35DF638194B3}">
      <dsp:nvSpPr>
        <dsp:cNvPr id="0" name=""/>
        <dsp:cNvSpPr/>
      </dsp:nvSpPr>
      <dsp:spPr>
        <a:xfrm rot="16200000">
          <a:off x="-960090" y="1129464"/>
          <a:ext cx="2682180" cy="762000"/>
        </a:xfrm>
        <a:prstGeom prst="rightArrow">
          <a:avLst>
            <a:gd name="adj1" fmla="val 49830"/>
            <a:gd name="adj2" fmla="val 6066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700" kern="1200" err="1">
              <a:solidFill>
                <a:schemeClr val="tx2"/>
              </a:solidFill>
            </a:rPr>
            <a:t>Measuring</a:t>
          </a:r>
          <a:endParaRPr lang="en-NZ" sz="1700" kern="1200" err="1">
            <a:solidFill>
              <a:schemeClr val="tx2"/>
            </a:solidFill>
          </a:endParaRPr>
        </a:p>
      </dsp:txBody>
      <dsp:txXfrm>
        <a:off x="-844926" y="1435777"/>
        <a:ext cx="2451851" cy="379704"/>
      </dsp:txXfrm>
    </dsp:sp>
    <dsp:sp modelId="{0729DB30-BE04-4169-AA19-A85AB6437D04}">
      <dsp:nvSpPr>
        <dsp:cNvPr id="0" name=""/>
        <dsp:cNvSpPr/>
      </dsp:nvSpPr>
      <dsp:spPr>
        <a:xfrm rot="5400000">
          <a:off x="4373909" y="2172535"/>
          <a:ext cx="2682180" cy="762000"/>
        </a:xfrm>
        <a:prstGeom prst="rightArrow">
          <a:avLst>
            <a:gd name="adj1" fmla="val 49830"/>
            <a:gd name="adj2" fmla="val 6066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1700" kern="1200">
              <a:solidFill>
                <a:schemeClr val="tx2"/>
              </a:solidFill>
              <a:latin typeface="Calibri"/>
            </a:rPr>
            <a:t>Certifying</a:t>
          </a:r>
          <a:endParaRPr lang="en-NZ" sz="1700" kern="1200" err="1">
            <a:solidFill>
              <a:schemeClr val="tx2"/>
            </a:solidFill>
          </a:endParaRPr>
        </a:p>
      </dsp:txBody>
      <dsp:txXfrm>
        <a:off x="4489074" y="2248519"/>
        <a:ext cx="2451851" cy="37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014CF9-9331-C041-9E17-4D91C9AADF20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A2B8A09-F066-6744-BB6A-6BBC9BF6E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48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744CBF0-EA61-8F4C-8FD7-41FF97BF6C8A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4778C59-FC90-6A4C-8F60-A6768AA63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0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9830E-3E0F-C5F9-DB78-505E8E14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18A018-417F-F584-A820-88F39F494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76C46-F356-5B21-AB99-5098677E1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240-D354-72D8-0A1B-BB568E0A8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13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8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37562-3E83-A7BD-9D36-8AD59F99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6058-F641-ECC8-DD6C-8288A65BC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19C62-AFED-2021-6AFD-DC62FFA25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8A5D1-062F-F7CA-88D2-F53497E8B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E9951-3AC7-21D6-E699-CEE3DF9C8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56970-CF83-AEE5-4466-968D9CFDF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A482A-65C1-CED1-9ADC-1BFD050B5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23AC-31BA-1C78-3F30-13F976251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04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F172-608B-708A-4122-5B9B4D213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7C7318-9A14-E2D8-FDBA-AC6AC266C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969FF-5FDB-D0B8-AD0C-B0D5AF49B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014BA-D2E1-4E45-6793-131C1A2B0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9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4730-63FA-BE22-0E8E-897F43CD6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8C00AD-6629-B261-E0B4-BFFC6CE90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19541-C4F4-30FA-28FE-98183ADC0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450D5-025F-B663-4EA5-CA218CE1A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C4CED-DF7A-35C8-9FBE-F0059A4C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EAEE8-025E-88B9-CA86-42124FD66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7D44C-24A8-8E36-0FCF-94C1E8517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A8D68-4DA8-4857-F632-B6EB6EA6F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7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1FB5A-2AD9-BFF2-2DB0-5707AF87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84163-AB15-2525-1A03-02F2DA003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086BD-3FA8-2BA4-0FD7-D09F09111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EFABD-CF5A-2ABA-F24E-CDD9A94DC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2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DA61F-AD57-75E3-1A18-52788A458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0C4C9-8508-7630-1CCD-CDD0508D1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B75F7-0B7F-F046-80D1-E9BAE38D6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00D93-5A28-998B-BD9D-2ABD8840B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77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/>
              <a:t>Remember that this is the percentage of RESPONDENTS not of the whole sector!</a:t>
            </a:r>
            <a:endParaRPr lang="en-NZ"/>
          </a:p>
          <a:p>
            <a:r>
              <a:rPr lang="en-NZ"/>
              <a:t>Getting certification comes at a cost but many consumers do not understand what the certification means.</a:t>
            </a:r>
          </a:p>
          <a:p>
            <a:r>
              <a:rPr lang="en-NZ"/>
              <a:t>So businesses are choosing to spend this money on mitigating emissions rather than certification. </a:t>
            </a:r>
            <a:endParaRPr lang="mi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00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3639B-4859-E519-5FF7-ECF4B1AE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7C24B-1A0A-0938-057E-DA3422CBC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A6559-B702-90BE-35E8-0AF779F2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B9CAD-0D22-FEFB-73AF-FE34AE64C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1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3C88-24B0-0E0E-FDCF-EB35876D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E1352-26A4-1F02-D5B3-625DAB1A9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AD61CB-50E5-7CD2-31FF-20968BD03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80651-C2BC-5677-C13D-03982D201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41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78C59-FC90-6A4C-8F60-A6768AA63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2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ED397-C23F-5460-93AD-A953459F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2ED70-3447-32C3-8511-8C758DE90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EBFCF-EF04-F58F-4943-7DDC9A050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9E30E-17A4-11E3-437F-002BAF85A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4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12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8D628-B5FC-9E1F-9AE0-20FB74021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1CD3C2-8C9B-3D4F-0A09-818A1343F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8C3A8-66FA-1B60-37ED-153273206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FA3C1-EB68-49E3-1C2B-C6DFFC4AF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C1C3-9F6B-C0CB-E941-6EE99F1F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5011B-E9CE-8061-C4AD-0972F8CFA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8DE5F-53CD-FF78-8F4C-D3B710402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3E3B2-77C6-ADF2-1143-60648AFD6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4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2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0B9B2-2E48-DD59-A025-92F34872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BCB4E-B5F0-D1FE-4B6C-158A7FA97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A672D6-5424-0ADE-92B5-788B0C965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mi-NZ"/>
              <a:t>Workforce Survey</a:t>
            </a:r>
          </a:p>
          <a:p>
            <a:pPr marL="171450" indent="-171450">
              <a:buFontTx/>
              <a:buChar char="-"/>
            </a:pPr>
            <a:r>
              <a:rPr lang="mi-NZ"/>
              <a:t>75% feel very optimistic, optimistic or somewhat optimistic about the future of their business</a:t>
            </a:r>
          </a:p>
          <a:p>
            <a:pPr marL="171450" indent="-171450">
              <a:buFontTx/>
              <a:buChar char="-"/>
            </a:pPr>
            <a:r>
              <a:rPr lang="mi-NZ"/>
              <a:t>Only 15% feel very optimistic about their future.</a:t>
            </a:r>
          </a:p>
          <a:p>
            <a:pPr marL="171450" indent="-171450">
              <a:buFontTx/>
              <a:buChar char="-"/>
            </a:pPr>
            <a:endParaRPr lang="mi-NZ"/>
          </a:p>
          <a:p>
            <a:r>
              <a:rPr lang="en-NZ" sz="180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questions were asked slightly differently but I think it is still interesting to compare: </a:t>
            </a:r>
            <a:endParaRPr lang="en-NZ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NZ" sz="180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NZ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NZ" sz="180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the workforce survey only 15% feel very optimistic about their future, compared with 37% of businesses saying they felt very confident about the future of their business in the TSC declaration. </a:t>
            </a:r>
            <a:endParaRPr lang="en-NZ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NZ" sz="180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Even if we group the responses, 75% of the workforce respondents report feeling (very or somewhat)  optimistic compared to 84% of TSC respondents feeling (very or quite) confident about their future.</a:t>
            </a:r>
            <a:endParaRPr lang="en-NZ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NZ" sz="180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NZ" sz="180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NZ" sz="180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 such a big difference that I think we can say that businesses who are focussing on sustainability are feeling better about their future.</a:t>
            </a:r>
            <a:endParaRPr lang="mi-NZ"/>
          </a:p>
          <a:p>
            <a:pPr marL="171450" indent="-171450">
              <a:buFontTx/>
              <a:buChar char="-"/>
            </a:pPr>
            <a:endParaRPr lang="mi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FCA22-B9B3-4E70-D00F-F085C8730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8C59-FC90-6A4C-8F60-A6768AA631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6" name="Picture 5" descr="A couple of people in a canoe on a lake with a snowy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85011AE-DE71-49CC-846D-7C7C2D441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9" descr="TIA_Logo_White-01.png">
            <a:extLst>
              <a:ext uri="{FF2B5EF4-FFF2-40B4-BE49-F238E27FC236}">
                <a16:creationId xmlns:a16="http://schemas.microsoft.com/office/drawing/2014/main" id="{F601F31A-4C76-4318-BB13-E5E80DAFD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781550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5FFC4-D8C9-4780-B016-A30A741F17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016" y="48418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</p:spTree>
    <p:extLst>
      <p:ext uri="{BB962C8B-B14F-4D97-AF65-F5344CB8AC3E}">
        <p14:creationId xmlns:p14="http://schemas.microsoft.com/office/powerpoint/2010/main" val="240113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</a:rPr>
              <a:t>THE VOICE OF NEW ZEALAND’S TOURISM INDUSTRY</a:t>
            </a:r>
          </a:p>
        </p:txBody>
      </p:sp>
      <p:pic>
        <p:nvPicPr>
          <p:cNvPr id="5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0850" y="1677190"/>
            <a:ext cx="8041910" cy="684577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  <a:latin typeface="Museo Sans 90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0851" y="2483269"/>
            <a:ext cx="7030605" cy="763211"/>
          </a:xfrm>
        </p:spPr>
        <p:txBody>
          <a:bodyPr lIns="0" t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544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</a:rPr>
              <a:t>THE VOICE OF NEW ZEALAND’S TOURISM INDUSTRY</a:t>
            </a:r>
          </a:p>
        </p:txBody>
      </p:sp>
      <p:pic>
        <p:nvPicPr>
          <p:cNvPr id="5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0850" y="1677190"/>
            <a:ext cx="8041910" cy="684577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  <a:latin typeface="Museo Sans 90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0851" y="2483269"/>
            <a:ext cx="7030605" cy="763211"/>
          </a:xfrm>
        </p:spPr>
        <p:txBody>
          <a:bodyPr lIns="0" t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33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3963"/>
            <a:ext cx="8229600" cy="3370660"/>
          </a:xfrm>
        </p:spPr>
        <p:txBody>
          <a:bodyPr/>
          <a:lstStyle>
            <a:lvl1pPr marL="457200" indent="-457200">
              <a:buFont typeface="Arial"/>
              <a:buChar char="•"/>
              <a:defRPr/>
            </a:lvl1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0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112838"/>
            <a:ext cx="8229600" cy="0"/>
          </a:xfrm>
          <a:prstGeom prst="line">
            <a:avLst/>
          </a:prstGeom>
          <a:ln w="19050">
            <a:solidFill>
              <a:srgbClr val="5356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3963"/>
            <a:ext cx="4038600" cy="337066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23963"/>
            <a:ext cx="4038600" cy="337066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0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1112838"/>
            <a:ext cx="8229600" cy="0"/>
          </a:xfrm>
          <a:prstGeom prst="line">
            <a:avLst/>
          </a:prstGeom>
          <a:ln w="19050">
            <a:solidFill>
              <a:srgbClr val="5356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8375"/>
            <a:ext cx="7905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110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8375"/>
            <a:ext cx="7905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98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8375"/>
            <a:ext cx="7905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92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8375"/>
            <a:ext cx="7905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8673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1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4" name="Picture 9" descr="TIA_Log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outdoor, tree, sky, water&#10;&#10;Description automatically generated">
            <a:extLst>
              <a:ext uri="{FF2B5EF4-FFF2-40B4-BE49-F238E27FC236}">
                <a16:creationId xmlns:a16="http://schemas.microsoft.com/office/drawing/2014/main" id="{2CED894F-FE26-434F-A4E9-FAE817E654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9" y="0"/>
            <a:ext cx="9138062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C696D-4893-4030-BA15-4C77AFD15C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95941" y="4844369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12" name="Picture 9" descr="TIA_Logo_White-01.png">
            <a:extLst>
              <a:ext uri="{FF2B5EF4-FFF2-40B4-BE49-F238E27FC236}">
                <a16:creationId xmlns:a16="http://schemas.microsoft.com/office/drawing/2014/main" id="{0ADDDBE6-06F0-43BD-987E-C02F20FAE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49" y="4778829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602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10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0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7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>
                <a:solidFill>
                  <a:schemeClr val="bg1"/>
                </a:solidFill>
                <a:latin typeface="Museo Sans 700" charset="0"/>
              </a:rPr>
              <a:t>tia.org.nz</a:t>
            </a:r>
          </a:p>
        </p:txBody>
      </p:sp>
      <p:pic>
        <p:nvPicPr>
          <p:cNvPr id="3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924050"/>
            <a:ext cx="2870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845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>
                <a:solidFill>
                  <a:schemeClr val="bg1"/>
                </a:solidFill>
                <a:latin typeface="Museo Sans 700" charset="0"/>
              </a:rPr>
              <a:t>tia.org.nz</a:t>
            </a:r>
          </a:p>
        </p:txBody>
      </p:sp>
      <p:pic>
        <p:nvPicPr>
          <p:cNvPr id="3" name="Picture 8" descr="TIA_Logo_White Taglin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887538"/>
            <a:ext cx="35242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91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tia.org.nz</a:t>
            </a:r>
          </a:p>
        </p:txBody>
      </p:sp>
      <p:pic>
        <p:nvPicPr>
          <p:cNvPr id="3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924050"/>
            <a:ext cx="2870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476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tia.org.nz</a:t>
            </a:r>
          </a:p>
        </p:txBody>
      </p:sp>
      <p:pic>
        <p:nvPicPr>
          <p:cNvPr id="3" name="Picture 8" descr="TIA_Logo_White Taglin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887538"/>
            <a:ext cx="35242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818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tia.org.nz</a:t>
            </a:r>
          </a:p>
        </p:txBody>
      </p:sp>
      <p:pic>
        <p:nvPicPr>
          <p:cNvPr id="3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924050"/>
            <a:ext cx="2870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tia.org.nz</a:t>
            </a:r>
          </a:p>
        </p:txBody>
      </p:sp>
      <p:pic>
        <p:nvPicPr>
          <p:cNvPr id="3" name="Picture 8" descr="TIA_Logo_White Taglin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887538"/>
            <a:ext cx="35242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40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4" name="Picture 9" descr="TIA_Log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9F548-2779-4C86-9799-28468D5BB0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11800" y="4831557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8" name="Picture 9" descr="TIA_Logo_White-01.png">
            <a:extLst>
              <a:ext uri="{FF2B5EF4-FFF2-40B4-BE49-F238E27FC236}">
                <a16:creationId xmlns:a16="http://schemas.microsoft.com/office/drawing/2014/main" id="{13C85025-A726-4DAF-8CD4-EC9EA9293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78364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mountain, outdoor, snow, grass&#10;&#10;Description automatically generated">
            <a:extLst>
              <a:ext uri="{FF2B5EF4-FFF2-40B4-BE49-F238E27FC236}">
                <a16:creationId xmlns:a16="http://schemas.microsoft.com/office/drawing/2014/main" id="{1788E110-18E6-48BA-857D-44ECB1F2AB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9" y="0"/>
            <a:ext cx="9138062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FDE0E-4DE3-4775-AC7B-B2D30DD502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11038" y="4913413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12" name="Picture 9" descr="TIA_Logo_White-01.png">
            <a:extLst>
              <a:ext uri="{FF2B5EF4-FFF2-40B4-BE49-F238E27FC236}">
                <a16:creationId xmlns:a16="http://schemas.microsoft.com/office/drawing/2014/main" id="{4405F087-A295-46F3-BFF7-3B0C6234D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78" y="4646967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18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tia.org.nz</a:t>
            </a:r>
          </a:p>
        </p:txBody>
      </p:sp>
      <p:pic>
        <p:nvPicPr>
          <p:cNvPr id="3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924050"/>
            <a:ext cx="2870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581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 userDrawn="1"/>
        </p:nvSpPr>
        <p:spPr bwMode="auto">
          <a:xfrm>
            <a:off x="33210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tia.org.nz</a:t>
            </a:r>
          </a:p>
        </p:txBody>
      </p:sp>
      <p:pic>
        <p:nvPicPr>
          <p:cNvPr id="3" name="Picture 8" descr="TIA_Logo_White Taglin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887538"/>
            <a:ext cx="35242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85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9A14E-2D70-409D-A21C-DCB4A86E0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0C69E-E3C9-4808-BC1B-26A1411BA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F6E72-C988-4527-AE10-3AD52D24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186D7-B0F5-4F0C-B920-6675D106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E8569-578A-454C-9888-A1B8E29D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5367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C5FD-B404-4DC2-B9B0-15D63FCF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C26A1-5672-4507-9AD8-7C07552A2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3C507-6A8E-41F4-9427-84178CE7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05F1C-9E05-49A1-8F50-4588024F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6646A-B1E0-498D-9109-F4A387EF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576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053B-978C-4665-A370-2B308DE6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149EE-696F-49EE-81DE-BB3F672DB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AF307-28DE-48E9-83BC-469E0870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0650C-59C6-4886-98DF-867BDB8D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D8BA-BA5E-4391-9922-B398E1B2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4060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752D-5709-4956-B3E5-8A7D1F31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348E-F1A2-4968-8C89-F40BF0414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34A83-CEED-42D7-A14E-BEC25F353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8E9FD-F1D0-4A71-A939-E5B695DD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4999C-5DE0-4D1B-B23B-8BDE7C20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1B04E-4731-48B6-9502-69D151C44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7935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389D-E98C-407F-912E-A92F7565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EE9E-92D1-42BA-A411-E279DE0E1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976EA-C50D-4A95-929A-5E86D9E2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5FC82-CE5F-4FB4-853B-3CE3BDF52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340129-FEE0-432C-AC17-27408807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5F38B-438D-4F75-8DF3-5FAE8B45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CECEB-A42D-44EE-B582-85E8CE1B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62311-502D-49FF-BAB7-092EC64A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8063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150C-A3C7-42EB-9501-34662AE9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838D1-548F-47AC-87C2-7B46F916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EB526-5F98-4459-9B6E-32243DD2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91C0D-80B4-41D9-A61A-910AF551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8691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1FC5D-4857-4754-81A8-E99F0485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9562E-C68C-48FD-AAA9-BA2536E2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CB018-5771-420E-8B14-5618762E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4419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46A4-7FF0-497A-9730-78431341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3B7B-CD9B-4D5A-B803-A114F45EB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B28F6-4E47-40A3-A1DE-B3EF82813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F51AB-66D6-4ACD-AAEB-59EECEAD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B5BC-8CBE-46D0-AA20-0D4BA18E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DBE5F-F44D-440B-8601-878BF496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280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4" name="Picture 9" descr="TIA_Log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outdoor, sky, mountain, water&#10;&#10;Description automatically generated">
            <a:extLst>
              <a:ext uri="{FF2B5EF4-FFF2-40B4-BE49-F238E27FC236}">
                <a16:creationId xmlns:a16="http://schemas.microsoft.com/office/drawing/2014/main" id="{B600073F-A337-4D3E-A8FC-566DC6A16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9" y="0"/>
            <a:ext cx="9138062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7383E-B8AF-45BC-831F-500F75A900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931" y="4839280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8" name="Picture 9" descr="TIA_Logo_White-01.png">
            <a:extLst>
              <a:ext uri="{FF2B5EF4-FFF2-40B4-BE49-F238E27FC236}">
                <a16:creationId xmlns:a16="http://schemas.microsoft.com/office/drawing/2014/main" id="{7955E0A7-C817-4896-8591-AC209C97D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" y="4530725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752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6A10-A08B-4C62-90D0-E6B736FA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E2A3F-24D1-43E4-90C1-55CF2D681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3915D-3671-42C3-A59C-D44A3E0B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CDA9A-76E2-4D8F-92A2-E2A3C596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9E78A-52FD-4897-A8FA-C20E56CDF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CFB8E-E65C-402F-8A59-16266265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8363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F9F0-C1D8-4F94-B59E-004F4F6D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E711E-A2C4-40E7-950F-DD03EBE1E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F6A7D-7DD5-4F5F-B886-A09C0FBEE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05BCB-7151-4075-A437-B6BFA835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7763D-B152-4E60-8C07-380BE7FF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4933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5D62FB-EC40-4243-86AF-824F7D36A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CFFED-8671-429E-B7FE-BB9040E16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1273B-D150-4F64-8D35-B0369F7B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200DD-9B5E-4D94-90B7-6405BC1D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31ACA-0A4F-45EF-B093-E8048E93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8562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6E6F-92F5-4FE7-8241-F1EF4806D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51C84-2C30-4BCC-8C58-90B463E40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02C02-E82E-4C88-AFBE-A976A20F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39C0-16CE-4A88-ADE8-09D6A396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BE91B-417E-4A60-80E6-09946CFE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7309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AC16-A5B7-4842-A48B-5DAD377B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2CDC8-347B-4FD4-8D78-1D055A4BD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77278-CD8C-4289-ACDF-A2902EB2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D68DE-B37E-41A2-9178-CADC9F8E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5D113-B95C-470F-85DB-36947D0A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769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171F0-365A-4F99-A3AF-6C897E5F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9352-2796-44E0-B276-0232BE230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0689F-366B-41FF-9D2C-D8821747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A050-F38D-4A22-BBFF-87DC3018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BDB0-DECD-4F9A-9F21-9FBDB26E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8608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2C81B-5215-4346-9143-B7F6B334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E236-95DB-4682-8DB2-F9BFC7BC3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A2F2-1D45-4252-AFB3-10E6A3773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8C2B8-6007-40C0-BF96-B2C08E8C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2F392-EC69-4D0B-BE1F-0AF19B68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CAFF4-A004-46F8-9A6A-51490CD7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7151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613D-8028-4774-9801-E45E603B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B77A7-6636-4FB5-8262-DDA3C05BE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ED2EF-C198-4EEC-8805-059BB64AB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C3FBA-5FCC-42A7-BC96-54F720221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95465B-C252-43FE-8290-FCA9C6195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BBB64-FAC0-4C6C-86FC-1659C902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B1330-D3EA-4160-A37C-DA12AB79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61C31-83D5-47D5-9EB4-E40764FD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8072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8941-E01B-4FB7-9959-775E2E68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ABA7-D687-4373-8F92-889BE5C3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CFE61-BF8A-4E6B-BF6D-41959BCF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764B4-11EB-43C7-AE46-7271E4E6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9725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8681D-6DCF-4DD3-8F9C-CBC4C12F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C4678-D539-4132-A402-29BA33AF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BB929-16B7-493F-9CE4-EFA1B2AE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201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K_Remarks_BM_HR-3_Neil Kerr_Landscape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accent3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4" name="Picture 3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13" y="4773613"/>
            <a:ext cx="817562" cy="2460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9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0F2F-F620-4F0E-9489-5BA5A94A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13781-74D5-44D5-AA15-D7626B1A5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3E1E3-16BF-495E-AF05-90E98E88F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03FE4-F636-471F-8875-7A844F9C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5F15D-9659-4DCC-9AC1-244D0D87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27C9B-0F62-49D0-BE93-7DE982F7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3053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5BE1-0501-4C4D-AA2C-57E84C52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446CA-8CCC-45DB-A1C4-915FF92CF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01AF7-9BAA-49D7-8C1E-81EFD93BB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8C144-DBBA-457A-B88B-15BD1443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EB0A7-79F4-43C3-8AC6-7C793A5C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7538F-E3C2-4209-B739-9D698964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0556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F61F6-07A9-4DAD-8479-87A0BAD0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F4BF2-7EB1-4139-BFE3-06644E0C5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C5AE-A2D8-4C9E-873A-A10FB8E6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382F3-CFA2-484B-8441-38EE3F25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313C-B91F-40BE-B9A5-827B7E9C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8657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40DCE2-14AD-4E40-85A8-318AA1CBA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0D7C5-1E5B-4F62-825F-76A47F038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6FA8-87C2-463A-9750-B817BBDF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E3845-955A-45E2-99BC-4EFB81A7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2C1C7-368C-4373-977D-8D603CF9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73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eppers Carrington Reso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3"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4" name="Picture 9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7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Te Puia Pa Architecture and People_Landscap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2"/>
          <a:stretch>
            <a:fillRect/>
          </a:stretch>
        </p:blipFill>
        <p:spPr bwMode="auto">
          <a:xfrm>
            <a:off x="6350" y="-1588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  <a:cs typeface="Verdana" charset="0"/>
              </a:rPr>
              <a:t>THE VOICE OF NEW ZEALAND’S TOURISM INDUSTRY</a:t>
            </a:r>
          </a:p>
        </p:txBody>
      </p:sp>
      <p:pic>
        <p:nvPicPr>
          <p:cNvPr id="4" name="Picture 3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13" y="4773613"/>
            <a:ext cx="817562" cy="2460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</a:rPr>
              <a:t>THE VOICE OF NEW ZEALAND’S TOURISM INDUSTRY</a:t>
            </a:r>
          </a:p>
        </p:txBody>
      </p:sp>
      <p:pic>
        <p:nvPicPr>
          <p:cNvPr id="5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850" y="1677190"/>
            <a:ext cx="8041910" cy="684577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851" y="2483269"/>
            <a:ext cx="7030605" cy="763211"/>
          </a:xfrm>
        </p:spPr>
        <p:txBody>
          <a:bodyPr lIns="0" t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302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450850" y="4765675"/>
            <a:ext cx="55641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>
                <a:solidFill>
                  <a:schemeClr val="bg1"/>
                </a:solidFill>
                <a:latin typeface="Verdana" charset="0"/>
              </a:rPr>
              <a:t>THE VOICE OF NEW ZEALAND’S TOURISM INDUSTRY</a:t>
            </a:r>
          </a:p>
        </p:txBody>
      </p:sp>
      <p:pic>
        <p:nvPicPr>
          <p:cNvPr id="5" name="Picture 8" descr="TIA_Log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3613"/>
            <a:ext cx="817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0850" y="1677190"/>
            <a:ext cx="8041910" cy="684577"/>
          </a:xfrm>
        </p:spPr>
        <p:txBody>
          <a:bodyPr lIns="0">
            <a:normAutofit/>
          </a:bodyPr>
          <a:lstStyle>
            <a:lvl1pPr>
              <a:defRPr sz="3600">
                <a:solidFill>
                  <a:schemeClr val="bg1"/>
                </a:solidFill>
                <a:latin typeface="Museo Sans 90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0851" y="2483269"/>
            <a:ext cx="7030605" cy="763211"/>
          </a:xfrm>
        </p:spPr>
        <p:txBody>
          <a:bodyPr lIns="0" t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57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two line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23963"/>
            <a:ext cx="82296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4678363"/>
            <a:ext cx="8229600" cy="0"/>
          </a:xfrm>
          <a:prstGeom prst="line">
            <a:avLst/>
          </a:prstGeom>
          <a:ln w="10160">
            <a:solidFill>
              <a:srgbClr val="5356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9" name="Picture 6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78375"/>
            <a:ext cx="7905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5562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793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53565A"/>
          </a:solidFill>
          <a:latin typeface="Verdana"/>
          <a:ea typeface="ＭＳ Ｐゴシック" charset="0"/>
          <a:cs typeface="Museo Sans 30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3565A"/>
          </a:solidFill>
          <a:latin typeface="Verdana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3565A"/>
          </a:solidFill>
          <a:latin typeface="Verdana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3565A"/>
          </a:solidFill>
          <a:latin typeface="Verdana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53565A"/>
          </a:solidFill>
          <a:latin typeface="Verdana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3565A"/>
          </a:solidFill>
          <a:latin typeface="Verdan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3565A"/>
          </a:solidFill>
          <a:latin typeface="Verdan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3565A"/>
          </a:solidFill>
          <a:latin typeface="Verdan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3565A"/>
          </a:solidFill>
          <a:latin typeface="Verdan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800" kern="1200">
          <a:solidFill>
            <a:srgbClr val="53565A"/>
          </a:solidFill>
          <a:latin typeface="Verdana"/>
          <a:ea typeface="ＭＳ Ｐゴシック" charset="0"/>
          <a:cs typeface="Museo Sans 300"/>
        </a:defRPr>
      </a:lvl1pPr>
      <a:lvl2pPr marL="742950" indent="-28575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600" kern="1200">
          <a:solidFill>
            <a:srgbClr val="53565A"/>
          </a:solidFill>
          <a:latin typeface="Verdana"/>
          <a:ea typeface="ＭＳ Ｐゴシック" charset="0"/>
          <a:cs typeface="Museo Sans 300"/>
        </a:defRPr>
      </a:lvl2pPr>
      <a:lvl3pPr marL="1143000" indent="-228600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kern="1200">
          <a:solidFill>
            <a:srgbClr val="53565A"/>
          </a:solidFill>
          <a:latin typeface="Verdana"/>
          <a:ea typeface="ＭＳ Ｐゴシック" charset="0"/>
          <a:cs typeface="Museo Sans 300"/>
        </a:defRPr>
      </a:lvl3pPr>
      <a:lvl4pPr marL="1600200" indent="-228600" algn="l" defTabSz="457200" rtl="0" eaLnBrk="1" fontAlgn="base" hangingPunct="1">
        <a:spcBef>
          <a:spcPts val="400"/>
        </a:spcBef>
        <a:spcAft>
          <a:spcPct val="0"/>
        </a:spcAft>
        <a:buFont typeface="Arial" charset="0"/>
        <a:buChar char="–"/>
        <a:defRPr sz="2000" kern="1200">
          <a:solidFill>
            <a:srgbClr val="53565A"/>
          </a:solidFill>
          <a:latin typeface="Verdana"/>
          <a:ea typeface="ＭＳ Ｐゴシック" charset="0"/>
          <a:cs typeface="Museo Sans 300"/>
        </a:defRPr>
      </a:lvl4pPr>
      <a:lvl5pPr marL="2057400" indent="-228600" algn="l" defTabSz="457200" rtl="0" eaLnBrk="1" fontAlgn="base" hangingPunct="1">
        <a:spcBef>
          <a:spcPts val="400"/>
        </a:spcBef>
        <a:spcAft>
          <a:spcPct val="0"/>
        </a:spcAft>
        <a:buFont typeface="Arial" charset="0"/>
        <a:buChar char="»"/>
        <a:defRPr sz="2000" kern="1200">
          <a:solidFill>
            <a:srgbClr val="53565A"/>
          </a:solidFill>
          <a:latin typeface="Verdana"/>
          <a:ea typeface="ＭＳ Ｐゴシック" charset="0"/>
          <a:cs typeface="Museo Sans 3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3C90AD-2740-47D6-8D75-120F066E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D2464-6D71-41B1-8D75-70F61A963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F705D-3E64-490B-B9BE-C34756485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9E69F-3840-461B-895C-246A4FF4DCB3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07059-0F4B-4396-B052-14358757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B3FA5-70CF-4910-BE02-CF3385153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394AB-EA20-4428-B227-CDFB8037054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207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13750-E1A1-4D00-9120-F4AE467A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97F24-AD8F-4BCD-8522-7531FC923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80D97-FBE3-4342-BB8C-4C4543B1F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B52E-9A02-4C77-B1C6-7B69EA0D7180}" type="datetimeFigureOut">
              <a:rPr lang="en-NZ" smtClean="0"/>
              <a:t>4/11/2025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D5221-3791-42FD-8A03-DDBD3EC33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FBA79-2C58-438C-8B96-AED49816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D753-DF53-4BFD-AFE9-73AC59A0C6C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634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0D9B-056E-969B-23D0-781F9446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fern&#10;&#10;AI-generated content may be incorrect.">
            <a:extLst>
              <a:ext uri="{FF2B5EF4-FFF2-40B4-BE49-F238E27FC236}">
                <a16:creationId xmlns:a16="http://schemas.microsoft.com/office/drawing/2014/main" id="{5318435B-AA91-C38C-F4E1-CEB3EF7C3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566"/>
            <a:ext cx="9248577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F525-D85E-E3EC-CCC1-5587E6709C07}"/>
              </a:ext>
            </a:extLst>
          </p:cNvPr>
          <p:cNvSpPr txBox="1"/>
          <p:nvPr/>
        </p:nvSpPr>
        <p:spPr>
          <a:xfrm>
            <a:off x="355903" y="1952494"/>
            <a:ext cx="7291136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Verdana"/>
                <a:ea typeface="Verdana"/>
              </a:rPr>
              <a:t>2025 TSC Annual Declaration </a:t>
            </a:r>
          </a:p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</a:rPr>
              <a:t>Summary of Results 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96B8F4E-820E-D00E-F8F8-E5E4563E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4" y="4040069"/>
            <a:ext cx="2103892" cy="6332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931076-F9BB-A6E7-A463-9EB524C369B3}"/>
              </a:ext>
            </a:extLst>
          </p:cNvPr>
          <p:cNvGrpSpPr/>
          <p:nvPr/>
        </p:nvGrpSpPr>
        <p:grpSpPr>
          <a:xfrm rot="21112491">
            <a:off x="1441012" y="1374734"/>
            <a:ext cx="11295529" cy="3254188"/>
            <a:chOff x="-1248415" y="2141517"/>
            <a:chExt cx="18646881" cy="4214923"/>
          </a:xfrm>
        </p:grpSpPr>
        <p:sp>
          <p:nvSpPr>
            <p:cNvPr id="4" name="Google Shape;399;p68">
              <a:extLst>
                <a:ext uri="{FF2B5EF4-FFF2-40B4-BE49-F238E27FC236}">
                  <a16:creationId xmlns:a16="http://schemas.microsoft.com/office/drawing/2014/main" id="{E2424FEF-3DE6-E3B3-A239-54AEB2727047}"/>
                </a:ext>
              </a:extLst>
            </p:cNvPr>
            <p:cNvSpPr/>
            <p:nvPr/>
          </p:nvSpPr>
          <p:spPr>
            <a:xfrm rot="19593851">
              <a:off x="-1043407" y="2449935"/>
              <a:ext cx="18235662" cy="3600028"/>
            </a:xfrm>
            <a:custGeom>
              <a:avLst/>
              <a:gdLst/>
              <a:ahLst/>
              <a:cxnLst/>
              <a:rect l="l" t="t" r="r" b="b"/>
              <a:pathLst>
                <a:path w="10765988" h="2125388" extrusionOk="0">
                  <a:moveTo>
                    <a:pt x="207669" y="4858"/>
                  </a:moveTo>
                  <a:cubicBezTo>
                    <a:pt x="229124" y="5263"/>
                    <a:pt x="251793" y="5667"/>
                    <a:pt x="276082" y="6477"/>
                  </a:cubicBezTo>
                  <a:cubicBezTo>
                    <a:pt x="299966" y="8096"/>
                    <a:pt x="325469" y="9715"/>
                    <a:pt x="351782" y="11335"/>
                  </a:cubicBezTo>
                  <a:cubicBezTo>
                    <a:pt x="404408" y="14573"/>
                    <a:pt x="461486" y="18217"/>
                    <a:pt x="521803" y="22265"/>
                  </a:cubicBezTo>
                  <a:cubicBezTo>
                    <a:pt x="582120" y="27122"/>
                    <a:pt x="645676" y="35219"/>
                    <a:pt x="711256" y="42100"/>
                  </a:cubicBezTo>
                  <a:cubicBezTo>
                    <a:pt x="744045" y="46149"/>
                    <a:pt x="777645" y="48577"/>
                    <a:pt x="811244" y="53840"/>
                  </a:cubicBezTo>
                  <a:cubicBezTo>
                    <a:pt x="844844" y="59103"/>
                    <a:pt x="878848" y="64365"/>
                    <a:pt x="913257" y="69628"/>
                  </a:cubicBezTo>
                  <a:cubicBezTo>
                    <a:pt x="947666" y="74890"/>
                    <a:pt x="982075" y="80153"/>
                    <a:pt x="1016889" y="85415"/>
                  </a:cubicBezTo>
                  <a:cubicBezTo>
                    <a:pt x="1050893" y="90273"/>
                    <a:pt x="1085302" y="98369"/>
                    <a:pt x="1120116" y="104846"/>
                  </a:cubicBezTo>
                  <a:cubicBezTo>
                    <a:pt x="1397008" y="157877"/>
                    <a:pt x="1669042" y="236410"/>
                    <a:pt x="1867805" y="308062"/>
                  </a:cubicBezTo>
                  <a:cubicBezTo>
                    <a:pt x="1967389" y="343686"/>
                    <a:pt x="2049161" y="375666"/>
                    <a:pt x="2106644" y="397931"/>
                  </a:cubicBezTo>
                  <a:cubicBezTo>
                    <a:pt x="2163318" y="421815"/>
                    <a:pt x="2195703" y="435173"/>
                    <a:pt x="2195703" y="435173"/>
                  </a:cubicBezTo>
                  <a:cubicBezTo>
                    <a:pt x="2195703" y="435173"/>
                    <a:pt x="2228088" y="448937"/>
                    <a:pt x="2284762" y="472821"/>
                  </a:cubicBezTo>
                  <a:cubicBezTo>
                    <a:pt x="2340626" y="498729"/>
                    <a:pt x="2421588" y="533138"/>
                    <a:pt x="2515910" y="579691"/>
                  </a:cubicBezTo>
                  <a:cubicBezTo>
                    <a:pt x="2706576" y="669965"/>
                    <a:pt x="2953917" y="801124"/>
                    <a:pt x="3198424" y="935926"/>
                  </a:cubicBezTo>
                  <a:cubicBezTo>
                    <a:pt x="3442930" y="1070729"/>
                    <a:pt x="3686627" y="1204317"/>
                    <a:pt x="3872032" y="1298638"/>
                  </a:cubicBezTo>
                  <a:cubicBezTo>
                    <a:pt x="3964734" y="1345192"/>
                    <a:pt x="4042053" y="1384459"/>
                    <a:pt x="4097107" y="1409962"/>
                  </a:cubicBezTo>
                  <a:cubicBezTo>
                    <a:pt x="4151757" y="1435870"/>
                    <a:pt x="4182928" y="1450848"/>
                    <a:pt x="4182928" y="1450848"/>
                  </a:cubicBezTo>
                  <a:cubicBezTo>
                    <a:pt x="4182928" y="1450848"/>
                    <a:pt x="4214098" y="1465826"/>
                    <a:pt x="4269558" y="1490115"/>
                  </a:cubicBezTo>
                  <a:cubicBezTo>
                    <a:pt x="4325017" y="1514808"/>
                    <a:pt x="4403551" y="1550432"/>
                    <a:pt x="4499896" y="1588079"/>
                  </a:cubicBezTo>
                  <a:cubicBezTo>
                    <a:pt x="4691777" y="1666208"/>
                    <a:pt x="4952476" y="1758100"/>
                    <a:pt x="5219652" y="1826109"/>
                  </a:cubicBezTo>
                  <a:cubicBezTo>
                    <a:pt x="5486829" y="1896141"/>
                    <a:pt x="5760077" y="1937432"/>
                    <a:pt x="5965317" y="1962531"/>
                  </a:cubicBezTo>
                  <a:cubicBezTo>
                    <a:pt x="6016728" y="1967793"/>
                    <a:pt x="6064091" y="1972651"/>
                    <a:pt x="6105787" y="1977104"/>
                  </a:cubicBezTo>
                  <a:cubicBezTo>
                    <a:pt x="6147483" y="1981962"/>
                    <a:pt x="6183916" y="1985200"/>
                    <a:pt x="6214277" y="1986415"/>
                  </a:cubicBezTo>
                  <a:cubicBezTo>
                    <a:pt x="6274594" y="1990058"/>
                    <a:pt x="6309003" y="1992082"/>
                    <a:pt x="6309003" y="1992082"/>
                  </a:cubicBezTo>
                  <a:cubicBezTo>
                    <a:pt x="6309003" y="1992082"/>
                    <a:pt x="6343412" y="1994106"/>
                    <a:pt x="6403729" y="1997749"/>
                  </a:cubicBezTo>
                  <a:cubicBezTo>
                    <a:pt x="6464046" y="2002202"/>
                    <a:pt x="6550676" y="2001393"/>
                    <a:pt x="6654308" y="2004226"/>
                  </a:cubicBezTo>
                  <a:cubicBezTo>
                    <a:pt x="6861977" y="2007060"/>
                    <a:pt x="7141702" y="2005036"/>
                    <a:pt x="7420213" y="2005846"/>
                  </a:cubicBezTo>
                  <a:lnTo>
                    <a:pt x="8535472" y="2005846"/>
                  </a:lnTo>
                  <a:lnTo>
                    <a:pt x="10765988" y="2005846"/>
                  </a:lnTo>
                  <a:lnTo>
                    <a:pt x="10765988" y="2125265"/>
                  </a:lnTo>
                  <a:lnTo>
                    <a:pt x="8535472" y="2125265"/>
                  </a:lnTo>
                  <a:lnTo>
                    <a:pt x="7420213" y="2125265"/>
                  </a:lnTo>
                  <a:cubicBezTo>
                    <a:pt x="7141297" y="2124456"/>
                    <a:pt x="6863191" y="2126885"/>
                    <a:pt x="6652689" y="2123646"/>
                  </a:cubicBezTo>
                  <a:cubicBezTo>
                    <a:pt x="6547437" y="2120812"/>
                    <a:pt x="6459593" y="2121217"/>
                    <a:pt x="6398062" y="2117169"/>
                  </a:cubicBezTo>
                  <a:cubicBezTo>
                    <a:pt x="6336530" y="2113526"/>
                    <a:pt x="6301716" y="2111097"/>
                    <a:pt x="6301716" y="2111097"/>
                  </a:cubicBezTo>
                  <a:cubicBezTo>
                    <a:pt x="6301716" y="2111097"/>
                    <a:pt x="6266498" y="2109073"/>
                    <a:pt x="6205371" y="2105025"/>
                  </a:cubicBezTo>
                  <a:cubicBezTo>
                    <a:pt x="6174605" y="2103810"/>
                    <a:pt x="6137362" y="2100167"/>
                    <a:pt x="6094857" y="2095714"/>
                  </a:cubicBezTo>
                  <a:cubicBezTo>
                    <a:pt x="6052352" y="2091261"/>
                    <a:pt x="6004179" y="2086403"/>
                    <a:pt x="5951553" y="2080736"/>
                  </a:cubicBezTo>
                  <a:cubicBezTo>
                    <a:pt x="5742266" y="2055638"/>
                    <a:pt x="5462945" y="2013132"/>
                    <a:pt x="5190101" y="1941480"/>
                  </a:cubicBezTo>
                  <a:cubicBezTo>
                    <a:pt x="4916853" y="1871853"/>
                    <a:pt x="4650486" y="1777936"/>
                    <a:pt x="4454962" y="1698593"/>
                  </a:cubicBezTo>
                  <a:cubicBezTo>
                    <a:pt x="4356592" y="1660136"/>
                    <a:pt x="4276844" y="1623703"/>
                    <a:pt x="4220575" y="1599009"/>
                  </a:cubicBezTo>
                  <a:cubicBezTo>
                    <a:pt x="4164306" y="1574316"/>
                    <a:pt x="4132731" y="1559337"/>
                    <a:pt x="4132731" y="1559337"/>
                  </a:cubicBezTo>
                  <a:cubicBezTo>
                    <a:pt x="4132731" y="1559337"/>
                    <a:pt x="4101155" y="1544360"/>
                    <a:pt x="4045696" y="1518047"/>
                  </a:cubicBezTo>
                  <a:cubicBezTo>
                    <a:pt x="3989832" y="1492543"/>
                    <a:pt x="3911703" y="1452872"/>
                    <a:pt x="3817787" y="1405509"/>
                  </a:cubicBezTo>
                  <a:cubicBezTo>
                    <a:pt x="3630359" y="1309973"/>
                    <a:pt x="3385042" y="1175575"/>
                    <a:pt x="3141345" y="1041178"/>
                  </a:cubicBezTo>
                  <a:cubicBezTo>
                    <a:pt x="2897243" y="905565"/>
                    <a:pt x="2652332" y="776025"/>
                    <a:pt x="2464499" y="686967"/>
                  </a:cubicBezTo>
                  <a:cubicBezTo>
                    <a:pt x="2371392" y="641223"/>
                    <a:pt x="2291644" y="607623"/>
                    <a:pt x="2236994" y="582120"/>
                  </a:cubicBezTo>
                  <a:cubicBezTo>
                    <a:pt x="2181130" y="558641"/>
                    <a:pt x="2149554" y="545282"/>
                    <a:pt x="2149554" y="545282"/>
                  </a:cubicBezTo>
                  <a:cubicBezTo>
                    <a:pt x="2149554" y="545282"/>
                    <a:pt x="2117574" y="531924"/>
                    <a:pt x="2062115" y="508444"/>
                  </a:cubicBezTo>
                  <a:cubicBezTo>
                    <a:pt x="2005846" y="486585"/>
                    <a:pt x="1925693" y="455009"/>
                    <a:pt x="1828133" y="420195"/>
                  </a:cubicBezTo>
                  <a:cubicBezTo>
                    <a:pt x="1633418" y="350163"/>
                    <a:pt x="1367861" y="273653"/>
                    <a:pt x="1097447" y="221837"/>
                  </a:cubicBezTo>
                  <a:cubicBezTo>
                    <a:pt x="1063442" y="215360"/>
                    <a:pt x="1029843" y="207669"/>
                    <a:pt x="996243" y="202406"/>
                  </a:cubicBezTo>
                  <a:cubicBezTo>
                    <a:pt x="962239" y="197144"/>
                    <a:pt x="928640" y="191881"/>
                    <a:pt x="895040" y="186619"/>
                  </a:cubicBezTo>
                  <a:cubicBezTo>
                    <a:pt x="861441" y="181356"/>
                    <a:pt x="828246" y="176498"/>
                    <a:pt x="795456" y="171236"/>
                  </a:cubicBezTo>
                  <a:cubicBezTo>
                    <a:pt x="762667" y="165973"/>
                    <a:pt x="729877" y="163544"/>
                    <a:pt x="697492" y="159901"/>
                  </a:cubicBezTo>
                  <a:cubicBezTo>
                    <a:pt x="633127" y="153424"/>
                    <a:pt x="571190" y="145328"/>
                    <a:pt x="512088" y="140470"/>
                  </a:cubicBezTo>
                  <a:cubicBezTo>
                    <a:pt x="452985" y="136827"/>
                    <a:pt x="397121" y="133183"/>
                    <a:pt x="345305" y="129945"/>
                  </a:cubicBezTo>
                  <a:cubicBezTo>
                    <a:pt x="319397" y="128326"/>
                    <a:pt x="294703" y="126706"/>
                    <a:pt x="271224" y="125087"/>
                  </a:cubicBezTo>
                  <a:cubicBezTo>
                    <a:pt x="247745" y="124682"/>
                    <a:pt x="225076" y="124277"/>
                    <a:pt x="204025" y="123873"/>
                  </a:cubicBezTo>
                  <a:cubicBezTo>
                    <a:pt x="161925" y="123063"/>
                    <a:pt x="125087" y="122253"/>
                    <a:pt x="95131" y="121444"/>
                  </a:cubicBezTo>
                  <a:cubicBezTo>
                    <a:pt x="34814" y="120229"/>
                    <a:pt x="0" y="119420"/>
                    <a:pt x="0" y="119420"/>
                  </a:cubicBezTo>
                  <a:lnTo>
                    <a:pt x="0" y="0"/>
                  </a:lnTo>
                  <a:cubicBezTo>
                    <a:pt x="0" y="0"/>
                    <a:pt x="35218" y="810"/>
                    <a:pt x="96750" y="2024"/>
                  </a:cubicBezTo>
                  <a:cubicBezTo>
                    <a:pt x="127516" y="3238"/>
                    <a:pt x="164758" y="4048"/>
                    <a:pt x="207669" y="485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400;p68">
              <a:extLst>
                <a:ext uri="{FF2B5EF4-FFF2-40B4-BE49-F238E27FC236}">
                  <a16:creationId xmlns:a16="http://schemas.microsoft.com/office/drawing/2014/main" id="{F360667E-B025-659E-CD16-62564B2F513E}"/>
                </a:ext>
              </a:extLst>
            </p:cNvPr>
            <p:cNvSpPr/>
            <p:nvPr/>
          </p:nvSpPr>
          <p:spPr>
            <a:xfrm rot="19593851">
              <a:off x="-1248415" y="2141517"/>
              <a:ext cx="18237718" cy="3597762"/>
            </a:xfrm>
            <a:custGeom>
              <a:avLst/>
              <a:gdLst/>
              <a:ahLst/>
              <a:cxnLst/>
              <a:rect l="l" t="t" r="r" b="b"/>
              <a:pathLst>
                <a:path w="10767202" h="2124050" extrusionOk="0">
                  <a:moveTo>
                    <a:pt x="100393" y="2429"/>
                  </a:moveTo>
                  <a:cubicBezTo>
                    <a:pt x="132374" y="3238"/>
                    <a:pt x="170831" y="4048"/>
                    <a:pt x="214956" y="4858"/>
                  </a:cubicBezTo>
                  <a:cubicBezTo>
                    <a:pt x="237220" y="5263"/>
                    <a:pt x="260699" y="5667"/>
                    <a:pt x="285393" y="6477"/>
                  </a:cubicBezTo>
                  <a:cubicBezTo>
                    <a:pt x="310087" y="8096"/>
                    <a:pt x="336399" y="9715"/>
                    <a:pt x="363522" y="11335"/>
                  </a:cubicBezTo>
                  <a:cubicBezTo>
                    <a:pt x="418171" y="14978"/>
                    <a:pt x="477274" y="18621"/>
                    <a:pt x="539615" y="22669"/>
                  </a:cubicBezTo>
                  <a:cubicBezTo>
                    <a:pt x="601956" y="27527"/>
                    <a:pt x="667941" y="36028"/>
                    <a:pt x="736354" y="42910"/>
                  </a:cubicBezTo>
                  <a:cubicBezTo>
                    <a:pt x="770358" y="46958"/>
                    <a:pt x="805172" y="49792"/>
                    <a:pt x="839986" y="55054"/>
                  </a:cubicBezTo>
                  <a:cubicBezTo>
                    <a:pt x="874800" y="60317"/>
                    <a:pt x="910423" y="65984"/>
                    <a:pt x="946047" y="71247"/>
                  </a:cubicBezTo>
                  <a:cubicBezTo>
                    <a:pt x="981670" y="76914"/>
                    <a:pt x="1017699" y="82177"/>
                    <a:pt x="1053727" y="87844"/>
                  </a:cubicBezTo>
                  <a:cubicBezTo>
                    <a:pt x="1089755" y="93512"/>
                    <a:pt x="1125784" y="101608"/>
                    <a:pt x="1161812" y="108490"/>
                  </a:cubicBezTo>
                  <a:cubicBezTo>
                    <a:pt x="1450038" y="163949"/>
                    <a:pt x="1733812" y="245721"/>
                    <a:pt x="1940266" y="319802"/>
                  </a:cubicBezTo>
                  <a:cubicBezTo>
                    <a:pt x="2043494" y="356640"/>
                    <a:pt x="2128909" y="389834"/>
                    <a:pt x="2188012" y="413313"/>
                  </a:cubicBezTo>
                  <a:cubicBezTo>
                    <a:pt x="2246710" y="438007"/>
                    <a:pt x="2280309" y="451771"/>
                    <a:pt x="2280309" y="451771"/>
                  </a:cubicBezTo>
                  <a:cubicBezTo>
                    <a:pt x="2280309" y="451771"/>
                    <a:pt x="2313908" y="465939"/>
                    <a:pt x="2372606" y="490633"/>
                  </a:cubicBezTo>
                  <a:cubicBezTo>
                    <a:pt x="2429685" y="517350"/>
                    <a:pt x="2513481" y="552974"/>
                    <a:pt x="2610636" y="600337"/>
                  </a:cubicBezTo>
                  <a:cubicBezTo>
                    <a:pt x="2806160" y="693039"/>
                    <a:pt x="3058763" y="826627"/>
                    <a:pt x="3303675" y="961834"/>
                  </a:cubicBezTo>
                  <a:cubicBezTo>
                    <a:pt x="3548991" y="1097042"/>
                    <a:pt x="3789855" y="1229011"/>
                    <a:pt x="3971616" y="1321713"/>
                  </a:cubicBezTo>
                  <a:cubicBezTo>
                    <a:pt x="4062294" y="1367456"/>
                    <a:pt x="4137994" y="1405914"/>
                    <a:pt x="4191429" y="1430202"/>
                  </a:cubicBezTo>
                  <a:cubicBezTo>
                    <a:pt x="4244459" y="1455301"/>
                    <a:pt x="4275225" y="1469874"/>
                    <a:pt x="4275225" y="1469874"/>
                  </a:cubicBezTo>
                  <a:cubicBezTo>
                    <a:pt x="4275225" y="1469874"/>
                    <a:pt x="4305586" y="1484447"/>
                    <a:pt x="4359426" y="1507926"/>
                  </a:cubicBezTo>
                  <a:cubicBezTo>
                    <a:pt x="4412861" y="1531810"/>
                    <a:pt x="4489371" y="1566219"/>
                    <a:pt x="4582478" y="1602652"/>
                  </a:cubicBezTo>
                  <a:cubicBezTo>
                    <a:pt x="4767882" y="1677947"/>
                    <a:pt x="5018056" y="1766197"/>
                    <a:pt x="5274707" y="1831372"/>
                  </a:cubicBezTo>
                  <a:cubicBezTo>
                    <a:pt x="5530953" y="1898570"/>
                    <a:pt x="5793677" y="1938242"/>
                    <a:pt x="5991630" y="1962126"/>
                  </a:cubicBezTo>
                  <a:cubicBezTo>
                    <a:pt x="6041422" y="1967388"/>
                    <a:pt x="6086761" y="1971841"/>
                    <a:pt x="6127242" y="1976294"/>
                  </a:cubicBezTo>
                  <a:cubicBezTo>
                    <a:pt x="6167724" y="1980747"/>
                    <a:pt x="6202942" y="1983986"/>
                    <a:pt x="6232089" y="1985200"/>
                  </a:cubicBezTo>
                  <a:cubicBezTo>
                    <a:pt x="6290382" y="1988844"/>
                    <a:pt x="6323576" y="1990868"/>
                    <a:pt x="6323576" y="1990868"/>
                  </a:cubicBezTo>
                  <a:cubicBezTo>
                    <a:pt x="6323576" y="1990868"/>
                    <a:pt x="6356771" y="1992892"/>
                    <a:pt x="6415064" y="1996535"/>
                  </a:cubicBezTo>
                  <a:cubicBezTo>
                    <a:pt x="6473357" y="2000583"/>
                    <a:pt x="6557153" y="2000178"/>
                    <a:pt x="6657547" y="2003012"/>
                  </a:cubicBezTo>
                  <a:cubicBezTo>
                    <a:pt x="6682645" y="2003417"/>
                    <a:pt x="6708958" y="2003822"/>
                    <a:pt x="6736080" y="2004631"/>
                  </a:cubicBezTo>
                  <a:lnTo>
                    <a:pt x="7421428" y="2004631"/>
                  </a:lnTo>
                  <a:lnTo>
                    <a:pt x="8536686" y="2004631"/>
                  </a:lnTo>
                  <a:lnTo>
                    <a:pt x="10767203" y="2004631"/>
                  </a:lnTo>
                  <a:lnTo>
                    <a:pt x="10767203" y="2124051"/>
                  </a:lnTo>
                  <a:lnTo>
                    <a:pt x="8536686" y="2124051"/>
                  </a:lnTo>
                  <a:lnTo>
                    <a:pt x="7421428" y="2124051"/>
                  </a:lnTo>
                  <a:lnTo>
                    <a:pt x="6736080" y="2124051"/>
                  </a:lnTo>
                  <a:cubicBezTo>
                    <a:pt x="6708553" y="2123646"/>
                    <a:pt x="6681836" y="2123241"/>
                    <a:pt x="6656332" y="2122432"/>
                  </a:cubicBezTo>
                  <a:cubicBezTo>
                    <a:pt x="6554320" y="2119598"/>
                    <a:pt x="6468904" y="2120408"/>
                    <a:pt x="6409397" y="2115955"/>
                  </a:cubicBezTo>
                  <a:cubicBezTo>
                    <a:pt x="6349889" y="2112311"/>
                    <a:pt x="6315885" y="2110287"/>
                    <a:pt x="6315885" y="2110287"/>
                  </a:cubicBezTo>
                  <a:cubicBezTo>
                    <a:pt x="6315885" y="2110287"/>
                    <a:pt x="6281881" y="2108263"/>
                    <a:pt x="6222373" y="2104620"/>
                  </a:cubicBezTo>
                  <a:cubicBezTo>
                    <a:pt x="6192417" y="2103405"/>
                    <a:pt x="6156794" y="2100167"/>
                    <a:pt x="6115503" y="2095309"/>
                  </a:cubicBezTo>
                  <a:cubicBezTo>
                    <a:pt x="6074212" y="2090856"/>
                    <a:pt x="6028063" y="2086403"/>
                    <a:pt x="5977057" y="2081141"/>
                  </a:cubicBezTo>
                  <a:cubicBezTo>
                    <a:pt x="5775056" y="2056852"/>
                    <a:pt x="5506665" y="2015966"/>
                    <a:pt x="5244346" y="1947148"/>
                  </a:cubicBezTo>
                  <a:cubicBezTo>
                    <a:pt x="4982028" y="1880354"/>
                    <a:pt x="4725781" y="1790081"/>
                    <a:pt x="4537139" y="1713571"/>
                  </a:cubicBezTo>
                  <a:cubicBezTo>
                    <a:pt x="4442413" y="1676328"/>
                    <a:pt x="4364689" y="1641110"/>
                    <a:pt x="4310039" y="1616821"/>
                  </a:cubicBezTo>
                  <a:cubicBezTo>
                    <a:pt x="4255389" y="1592937"/>
                    <a:pt x="4224624" y="1578364"/>
                    <a:pt x="4224624" y="1578364"/>
                  </a:cubicBezTo>
                  <a:cubicBezTo>
                    <a:pt x="4224624" y="1578364"/>
                    <a:pt x="4193858" y="1563790"/>
                    <a:pt x="4139613" y="1537882"/>
                  </a:cubicBezTo>
                  <a:cubicBezTo>
                    <a:pt x="4085368" y="1512784"/>
                    <a:pt x="4008858" y="1473922"/>
                    <a:pt x="3916966" y="1427773"/>
                  </a:cubicBezTo>
                  <a:cubicBezTo>
                    <a:pt x="3733181" y="1334262"/>
                    <a:pt x="3491103" y="1201483"/>
                    <a:pt x="3246192" y="1066276"/>
                  </a:cubicBezTo>
                  <a:cubicBezTo>
                    <a:pt x="3001280" y="931473"/>
                    <a:pt x="2751511" y="799100"/>
                    <a:pt x="2558820" y="707612"/>
                  </a:cubicBezTo>
                  <a:cubicBezTo>
                    <a:pt x="2463284" y="660654"/>
                    <a:pt x="2381107" y="625840"/>
                    <a:pt x="2324434" y="599527"/>
                  </a:cubicBezTo>
                  <a:cubicBezTo>
                    <a:pt x="2266950" y="575238"/>
                    <a:pt x="2233756" y="561475"/>
                    <a:pt x="2233756" y="561475"/>
                  </a:cubicBezTo>
                  <a:cubicBezTo>
                    <a:pt x="2233756" y="561475"/>
                    <a:pt x="2200966" y="547711"/>
                    <a:pt x="2143078" y="523422"/>
                  </a:cubicBezTo>
                  <a:cubicBezTo>
                    <a:pt x="2084784" y="500753"/>
                    <a:pt x="2001393" y="467963"/>
                    <a:pt x="1900190" y="431935"/>
                  </a:cubicBezTo>
                  <a:cubicBezTo>
                    <a:pt x="1697784" y="359069"/>
                    <a:pt x="1420892" y="279321"/>
                    <a:pt x="1138738" y="225076"/>
                  </a:cubicBezTo>
                  <a:cubicBezTo>
                    <a:pt x="1103519" y="218194"/>
                    <a:pt x="1068300" y="210098"/>
                    <a:pt x="1033082" y="204835"/>
                  </a:cubicBezTo>
                  <a:cubicBezTo>
                    <a:pt x="997863" y="199573"/>
                    <a:pt x="962644" y="193905"/>
                    <a:pt x="927830" y="188643"/>
                  </a:cubicBezTo>
                  <a:cubicBezTo>
                    <a:pt x="893016" y="183380"/>
                    <a:pt x="858203" y="178117"/>
                    <a:pt x="824198" y="172855"/>
                  </a:cubicBezTo>
                  <a:cubicBezTo>
                    <a:pt x="789789" y="167592"/>
                    <a:pt x="755785" y="164759"/>
                    <a:pt x="722590" y="161115"/>
                  </a:cubicBezTo>
                  <a:cubicBezTo>
                    <a:pt x="655796" y="154234"/>
                    <a:pt x="591431" y="146137"/>
                    <a:pt x="529900" y="141280"/>
                  </a:cubicBezTo>
                  <a:cubicBezTo>
                    <a:pt x="468368" y="137231"/>
                    <a:pt x="410480" y="133588"/>
                    <a:pt x="357045" y="130350"/>
                  </a:cubicBezTo>
                  <a:cubicBezTo>
                    <a:pt x="330327" y="128730"/>
                    <a:pt x="304419" y="127111"/>
                    <a:pt x="280130" y="125492"/>
                  </a:cubicBezTo>
                  <a:cubicBezTo>
                    <a:pt x="255842" y="125087"/>
                    <a:pt x="232767" y="124277"/>
                    <a:pt x="210907" y="123873"/>
                  </a:cubicBezTo>
                  <a:cubicBezTo>
                    <a:pt x="167592" y="123063"/>
                    <a:pt x="129540" y="122253"/>
                    <a:pt x="98369" y="121444"/>
                  </a:cubicBezTo>
                  <a:cubicBezTo>
                    <a:pt x="36028" y="120229"/>
                    <a:pt x="0" y="119420"/>
                    <a:pt x="0" y="119420"/>
                  </a:cubicBezTo>
                  <a:lnTo>
                    <a:pt x="0" y="0"/>
                  </a:lnTo>
                  <a:cubicBezTo>
                    <a:pt x="405" y="405"/>
                    <a:pt x="36838" y="1214"/>
                    <a:pt x="100393" y="242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01;p68">
              <a:extLst>
                <a:ext uri="{FF2B5EF4-FFF2-40B4-BE49-F238E27FC236}">
                  <a16:creationId xmlns:a16="http://schemas.microsoft.com/office/drawing/2014/main" id="{9D1EC072-2348-BAFE-F59C-D525AA43448B}"/>
                </a:ext>
              </a:extLst>
            </p:cNvPr>
            <p:cNvSpPr/>
            <p:nvPr/>
          </p:nvSpPr>
          <p:spPr>
            <a:xfrm rot="19593851">
              <a:off x="-841310" y="2759363"/>
              <a:ext cx="18239776" cy="3597077"/>
            </a:xfrm>
            <a:custGeom>
              <a:avLst/>
              <a:gdLst/>
              <a:ahLst/>
              <a:cxnLst/>
              <a:rect l="l" t="t" r="r" b="b"/>
              <a:pathLst>
                <a:path w="10768417" h="2123646" extrusionOk="0">
                  <a:moveTo>
                    <a:pt x="201597" y="4048"/>
                  </a:moveTo>
                  <a:cubicBezTo>
                    <a:pt x="222242" y="4453"/>
                    <a:pt x="244507" y="4858"/>
                    <a:pt x="267581" y="5263"/>
                  </a:cubicBezTo>
                  <a:cubicBezTo>
                    <a:pt x="290655" y="6882"/>
                    <a:pt x="314944" y="8096"/>
                    <a:pt x="340447" y="9716"/>
                  </a:cubicBezTo>
                  <a:cubicBezTo>
                    <a:pt x="391049" y="12954"/>
                    <a:pt x="446103" y="16597"/>
                    <a:pt x="504396" y="20241"/>
                  </a:cubicBezTo>
                  <a:cubicBezTo>
                    <a:pt x="562284" y="24694"/>
                    <a:pt x="623411" y="32790"/>
                    <a:pt x="686562" y="39267"/>
                  </a:cubicBezTo>
                  <a:cubicBezTo>
                    <a:pt x="718137" y="42910"/>
                    <a:pt x="750522" y="45339"/>
                    <a:pt x="782503" y="50602"/>
                  </a:cubicBezTo>
                  <a:cubicBezTo>
                    <a:pt x="814888" y="55459"/>
                    <a:pt x="847273" y="60722"/>
                    <a:pt x="880467" y="65580"/>
                  </a:cubicBezTo>
                  <a:cubicBezTo>
                    <a:pt x="913257" y="70437"/>
                    <a:pt x="946452" y="75700"/>
                    <a:pt x="979646" y="80962"/>
                  </a:cubicBezTo>
                  <a:cubicBezTo>
                    <a:pt x="1012841" y="86225"/>
                    <a:pt x="1046036" y="93916"/>
                    <a:pt x="1079230" y="99989"/>
                  </a:cubicBezTo>
                  <a:cubicBezTo>
                    <a:pt x="1344787" y="150995"/>
                    <a:pt x="1605082" y="225885"/>
                    <a:pt x="1796153" y="294703"/>
                  </a:cubicBezTo>
                  <a:cubicBezTo>
                    <a:pt x="1891689" y="329113"/>
                    <a:pt x="1970627" y="359473"/>
                    <a:pt x="2026087" y="381333"/>
                  </a:cubicBezTo>
                  <a:cubicBezTo>
                    <a:pt x="2080736" y="404408"/>
                    <a:pt x="2112312" y="417362"/>
                    <a:pt x="2112312" y="417362"/>
                  </a:cubicBezTo>
                  <a:cubicBezTo>
                    <a:pt x="2112312" y="417362"/>
                    <a:pt x="2143482" y="430720"/>
                    <a:pt x="2198537" y="453390"/>
                  </a:cubicBezTo>
                  <a:cubicBezTo>
                    <a:pt x="2252782" y="478893"/>
                    <a:pt x="2330910" y="512088"/>
                    <a:pt x="2423208" y="557022"/>
                  </a:cubicBezTo>
                  <a:cubicBezTo>
                    <a:pt x="2608612" y="644866"/>
                    <a:pt x="2851499" y="773597"/>
                    <a:pt x="3095196" y="907589"/>
                  </a:cubicBezTo>
                  <a:cubicBezTo>
                    <a:pt x="3338894" y="1041582"/>
                    <a:pt x="3585424" y="1176790"/>
                    <a:pt x="3774472" y="1273135"/>
                  </a:cubicBezTo>
                  <a:cubicBezTo>
                    <a:pt x="3869198" y="1320903"/>
                    <a:pt x="3948136" y="1360979"/>
                    <a:pt x="4004810" y="1386887"/>
                  </a:cubicBezTo>
                  <a:cubicBezTo>
                    <a:pt x="4061079" y="1413605"/>
                    <a:pt x="4093059" y="1428583"/>
                    <a:pt x="4093059" y="1428583"/>
                  </a:cubicBezTo>
                  <a:cubicBezTo>
                    <a:pt x="4093059" y="1428583"/>
                    <a:pt x="4125040" y="1443966"/>
                    <a:pt x="4182118" y="1469064"/>
                  </a:cubicBezTo>
                  <a:cubicBezTo>
                    <a:pt x="4239197" y="1494163"/>
                    <a:pt x="4320159" y="1531001"/>
                    <a:pt x="4420148" y="1570268"/>
                  </a:cubicBezTo>
                  <a:cubicBezTo>
                    <a:pt x="4618506" y="1650825"/>
                    <a:pt x="4889326" y="1746361"/>
                    <a:pt x="5167837" y="1817203"/>
                  </a:cubicBezTo>
                  <a:cubicBezTo>
                    <a:pt x="5445538" y="1889664"/>
                    <a:pt x="5729716" y="1932979"/>
                    <a:pt x="5942243" y="1958887"/>
                  </a:cubicBezTo>
                  <a:cubicBezTo>
                    <a:pt x="5995678" y="1964555"/>
                    <a:pt x="6044661" y="1969412"/>
                    <a:pt x="6087975" y="1973866"/>
                  </a:cubicBezTo>
                  <a:cubicBezTo>
                    <a:pt x="6131290" y="1978723"/>
                    <a:pt x="6168938" y="1981962"/>
                    <a:pt x="6200108" y="1983581"/>
                  </a:cubicBezTo>
                  <a:cubicBezTo>
                    <a:pt x="6262450" y="1987224"/>
                    <a:pt x="6298073" y="1989653"/>
                    <a:pt x="6298073" y="1989653"/>
                  </a:cubicBezTo>
                  <a:cubicBezTo>
                    <a:pt x="6298073" y="1989653"/>
                    <a:pt x="6333697" y="1991677"/>
                    <a:pt x="6396038" y="1995725"/>
                  </a:cubicBezTo>
                  <a:cubicBezTo>
                    <a:pt x="6458379" y="2000178"/>
                    <a:pt x="6547437" y="1999773"/>
                    <a:pt x="6654308" y="2002607"/>
                  </a:cubicBezTo>
                  <a:cubicBezTo>
                    <a:pt x="6681026" y="2003012"/>
                    <a:pt x="6708553" y="2003417"/>
                    <a:pt x="6737295" y="2004226"/>
                  </a:cubicBezTo>
                  <a:lnTo>
                    <a:pt x="7422642" y="2004226"/>
                  </a:lnTo>
                  <a:lnTo>
                    <a:pt x="8537901" y="2004226"/>
                  </a:lnTo>
                  <a:lnTo>
                    <a:pt x="10768417" y="2004226"/>
                  </a:lnTo>
                  <a:lnTo>
                    <a:pt x="10768417" y="2123646"/>
                  </a:lnTo>
                  <a:lnTo>
                    <a:pt x="8537901" y="2123646"/>
                  </a:lnTo>
                  <a:lnTo>
                    <a:pt x="7422642" y="2123646"/>
                  </a:lnTo>
                  <a:lnTo>
                    <a:pt x="6737295" y="2123646"/>
                  </a:lnTo>
                  <a:cubicBezTo>
                    <a:pt x="6708148" y="2123241"/>
                    <a:pt x="6679811" y="2122432"/>
                    <a:pt x="6652689" y="2122027"/>
                  </a:cubicBezTo>
                  <a:cubicBezTo>
                    <a:pt x="6544199" y="2119193"/>
                    <a:pt x="6453521" y="2119598"/>
                    <a:pt x="6390370" y="2115145"/>
                  </a:cubicBezTo>
                  <a:cubicBezTo>
                    <a:pt x="6326815" y="2111097"/>
                    <a:pt x="6290786" y="2109073"/>
                    <a:pt x="6290786" y="2109073"/>
                  </a:cubicBezTo>
                  <a:cubicBezTo>
                    <a:pt x="6290786" y="2109073"/>
                    <a:pt x="6254353" y="2107049"/>
                    <a:pt x="6191202" y="2103001"/>
                  </a:cubicBezTo>
                  <a:cubicBezTo>
                    <a:pt x="6159627" y="2101786"/>
                    <a:pt x="6121170" y="2098143"/>
                    <a:pt x="6076641" y="2093285"/>
                  </a:cubicBezTo>
                  <a:cubicBezTo>
                    <a:pt x="6032516" y="2088832"/>
                    <a:pt x="5982724" y="2083570"/>
                    <a:pt x="5928479" y="2077902"/>
                  </a:cubicBezTo>
                  <a:cubicBezTo>
                    <a:pt x="5711500" y="2051994"/>
                    <a:pt x="5421654" y="2007465"/>
                    <a:pt x="5138285" y="1933384"/>
                  </a:cubicBezTo>
                  <a:cubicBezTo>
                    <a:pt x="4854107" y="1861328"/>
                    <a:pt x="4577620" y="1763768"/>
                    <a:pt x="4375619" y="1681591"/>
                  </a:cubicBezTo>
                  <a:cubicBezTo>
                    <a:pt x="4274011" y="1641514"/>
                    <a:pt x="4191429" y="1604272"/>
                    <a:pt x="4133540" y="1578768"/>
                  </a:cubicBezTo>
                  <a:cubicBezTo>
                    <a:pt x="4075247" y="1553265"/>
                    <a:pt x="4042862" y="1537883"/>
                    <a:pt x="4042862" y="1537883"/>
                  </a:cubicBezTo>
                  <a:cubicBezTo>
                    <a:pt x="4042862" y="1537883"/>
                    <a:pt x="4010477" y="1522500"/>
                    <a:pt x="3953399" y="1495377"/>
                  </a:cubicBezTo>
                  <a:cubicBezTo>
                    <a:pt x="3895916" y="1469064"/>
                    <a:pt x="3816167" y="1428583"/>
                    <a:pt x="3720227" y="1380410"/>
                  </a:cubicBezTo>
                  <a:cubicBezTo>
                    <a:pt x="3529155" y="1283255"/>
                    <a:pt x="3281005" y="1146834"/>
                    <a:pt x="3038118" y="1013246"/>
                  </a:cubicBezTo>
                  <a:cubicBezTo>
                    <a:pt x="2794016" y="878443"/>
                    <a:pt x="2553557" y="751332"/>
                    <a:pt x="2370987" y="665107"/>
                  </a:cubicBezTo>
                  <a:cubicBezTo>
                    <a:pt x="2279904" y="620578"/>
                    <a:pt x="2203395" y="588193"/>
                    <a:pt x="2149959" y="563094"/>
                  </a:cubicBezTo>
                  <a:cubicBezTo>
                    <a:pt x="2096119" y="540425"/>
                    <a:pt x="2065353" y="527471"/>
                    <a:pt x="2065353" y="527471"/>
                  </a:cubicBezTo>
                  <a:cubicBezTo>
                    <a:pt x="2065353" y="527471"/>
                    <a:pt x="2034588" y="514517"/>
                    <a:pt x="1980748" y="492252"/>
                  </a:cubicBezTo>
                  <a:cubicBezTo>
                    <a:pt x="1926503" y="471202"/>
                    <a:pt x="1849184" y="441246"/>
                    <a:pt x="1755672" y="407646"/>
                  </a:cubicBezTo>
                  <a:cubicBezTo>
                    <a:pt x="1568649" y="340447"/>
                    <a:pt x="1314831" y="267581"/>
                    <a:pt x="1055751" y="217384"/>
                  </a:cubicBezTo>
                  <a:cubicBezTo>
                    <a:pt x="1023366" y="211312"/>
                    <a:pt x="991386" y="203621"/>
                    <a:pt x="958596" y="198763"/>
                  </a:cubicBezTo>
                  <a:cubicBezTo>
                    <a:pt x="926211" y="193905"/>
                    <a:pt x="893826" y="188643"/>
                    <a:pt x="861441" y="183785"/>
                  </a:cubicBezTo>
                  <a:cubicBezTo>
                    <a:pt x="829461" y="178927"/>
                    <a:pt x="797481" y="174069"/>
                    <a:pt x="765905" y="169212"/>
                  </a:cubicBezTo>
                  <a:cubicBezTo>
                    <a:pt x="734330" y="164354"/>
                    <a:pt x="702754" y="161925"/>
                    <a:pt x="671989" y="158282"/>
                  </a:cubicBezTo>
                  <a:cubicBezTo>
                    <a:pt x="610052" y="151805"/>
                    <a:pt x="550545" y="144113"/>
                    <a:pt x="493871" y="139660"/>
                  </a:cubicBezTo>
                  <a:cubicBezTo>
                    <a:pt x="436793" y="136017"/>
                    <a:pt x="382953" y="132778"/>
                    <a:pt x="333161" y="129540"/>
                  </a:cubicBezTo>
                  <a:cubicBezTo>
                    <a:pt x="308467" y="127921"/>
                    <a:pt x="284583" y="126301"/>
                    <a:pt x="261914" y="125087"/>
                  </a:cubicBezTo>
                  <a:cubicBezTo>
                    <a:pt x="239244" y="124682"/>
                    <a:pt x="217384" y="124277"/>
                    <a:pt x="197144" y="123873"/>
                  </a:cubicBezTo>
                  <a:cubicBezTo>
                    <a:pt x="156662" y="123063"/>
                    <a:pt x="121039" y="122253"/>
                    <a:pt x="91892" y="121849"/>
                  </a:cubicBezTo>
                  <a:cubicBezTo>
                    <a:pt x="33599" y="120634"/>
                    <a:pt x="0" y="119824"/>
                    <a:pt x="0" y="119824"/>
                  </a:cubicBezTo>
                  <a:lnTo>
                    <a:pt x="0" y="0"/>
                  </a:lnTo>
                  <a:cubicBezTo>
                    <a:pt x="0" y="0"/>
                    <a:pt x="34004" y="810"/>
                    <a:pt x="93512" y="2024"/>
                  </a:cubicBezTo>
                  <a:cubicBezTo>
                    <a:pt x="123873" y="2429"/>
                    <a:pt x="159901" y="3238"/>
                    <a:pt x="201597" y="404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91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A972-5DD9-3942-3C82-B0D17C8D110B}"/>
              </a:ext>
            </a:extLst>
          </p:cNvPr>
          <p:cNvSpPr txBox="1">
            <a:spLocks/>
          </p:cNvSpPr>
          <p:nvPr/>
        </p:nvSpPr>
        <p:spPr bwMode="auto">
          <a:xfrm>
            <a:off x="457200" y="-9206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53565A"/>
                </a:solidFill>
                <a:latin typeface="Verdana"/>
                <a:ea typeface="ＭＳ Ｐゴシック" charset="0"/>
                <a:cs typeface="Museo Sans 30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i-NZ" sz="2400"/>
              <a:t>Motivation</a:t>
            </a:r>
            <a:endParaRPr lang="en-NZ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F2AC8-3AE4-93B4-B0EF-15B2CC66016D}"/>
              </a:ext>
            </a:extLst>
          </p:cNvPr>
          <p:cNvSpPr txBox="1"/>
          <p:nvPr/>
        </p:nvSpPr>
        <p:spPr>
          <a:xfrm>
            <a:off x="6549081" y="943301"/>
            <a:ext cx="238897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</a:rPr>
              <a:t>For 39% sustainability is already a top priority</a:t>
            </a:r>
          </a:p>
          <a:p>
            <a:pPr marL="171450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mi-NZ" sz="1000" dirty="0">
              <a:solidFill>
                <a:schemeClr val="accent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</a:rPr>
              <a:t>For the others a stronger business case needs to be made to drive sustainability actions</a:t>
            </a:r>
          </a:p>
          <a:p>
            <a:pPr marL="171450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mi-NZ" sz="1000" dirty="0">
              <a:solidFill>
                <a:schemeClr val="accent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</a:rPr>
              <a:t>Businesses will prioritise sustainability to meet customer expectations and improve profitability. </a:t>
            </a:r>
            <a:endParaRPr lang="en-NZ" sz="1000" dirty="0">
              <a:solidFill>
                <a:schemeClr val="accent2">
                  <a:lumMod val="10000"/>
                </a:schemeClr>
              </a:solidFill>
              <a:latin typeface="Verdana"/>
              <a:ea typeface="Verdana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EF234B-7D21-A9A0-0C01-D15701F9260F}"/>
              </a:ext>
            </a:extLst>
          </p:cNvPr>
          <p:cNvSpPr/>
          <p:nvPr/>
        </p:nvSpPr>
        <p:spPr>
          <a:xfrm>
            <a:off x="6623220" y="4100442"/>
            <a:ext cx="2314833" cy="480611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Hearing from customers that sustainability is an important motivator in choosing where to stay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991085-F09A-BFF2-A080-7AFD236ED46B}"/>
              </a:ext>
            </a:extLst>
          </p:cNvPr>
          <p:cNvSpPr/>
          <p:nvPr/>
        </p:nvSpPr>
        <p:spPr>
          <a:xfrm>
            <a:off x="6623220" y="3546938"/>
            <a:ext cx="2314833" cy="510177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Government investment in sustainability, rather than fast-tracking non-sustainable initiatives.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C951FD-7AC8-ECDF-D951-DAFC1E78445F}"/>
              </a:ext>
            </a:extLst>
          </p:cNvPr>
          <p:cNvSpPr/>
          <p:nvPr/>
        </p:nvSpPr>
        <p:spPr>
          <a:xfrm>
            <a:off x="6623220" y="3172727"/>
            <a:ext cx="2314833" cy="307675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struggle to know what sustainability initiatives to implement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965467"/>
              </p:ext>
            </p:extLst>
          </p:nvPr>
        </p:nvGraphicFramePr>
        <p:xfrm>
          <a:off x="261448" y="1024751"/>
          <a:ext cx="6287633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0824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1E0F-75FF-9F9D-8F48-73115FDD0931}"/>
              </a:ext>
            </a:extLst>
          </p:cNvPr>
          <p:cNvSpPr txBox="1">
            <a:spLocks/>
          </p:cNvSpPr>
          <p:nvPr/>
        </p:nvSpPr>
        <p:spPr bwMode="auto">
          <a:xfrm>
            <a:off x="457199" y="-19717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53565A"/>
                </a:solidFill>
                <a:latin typeface="Verdana"/>
                <a:ea typeface="ＭＳ Ｐゴシック" charset="0"/>
                <a:cs typeface="Museo Sans 30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i-NZ" sz="2400"/>
              <a:t>Barriers</a:t>
            </a:r>
            <a:endParaRPr lang="en-NZ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18D3A-BE8B-836E-1197-C444BEE3DF15}"/>
              </a:ext>
            </a:extLst>
          </p:cNvPr>
          <p:cNvSpPr txBox="1"/>
          <p:nvPr/>
        </p:nvSpPr>
        <p:spPr>
          <a:xfrm>
            <a:off x="6261682" y="1409181"/>
            <a:ext cx="24251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 and financial constraints continue to be significant barriers to progress.</a:t>
            </a:r>
          </a:p>
          <a:p>
            <a:pPr marL="85725" indent="-85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43% say nothing is holding them back from making progress towards sustainability goals</a:t>
            </a:r>
            <a:endParaRPr lang="en-NZ" sz="1000" dirty="0">
              <a:solidFill>
                <a:schemeClr val="accent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9636B8-1046-BAD4-3DB9-0DF17E7753DC}"/>
              </a:ext>
            </a:extLst>
          </p:cNvPr>
          <p:cNvSpPr/>
          <p:nvPr/>
        </p:nvSpPr>
        <p:spPr>
          <a:xfrm>
            <a:off x="6382692" y="3825530"/>
            <a:ext cx="2425118" cy="386490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/>
                <a:ea typeface="Verdana"/>
              </a:rPr>
              <a:t>We want to bring in Hybrid/electric buses but we can't due to the law and there is no subsidy. </a:t>
            </a:r>
            <a:endParaRPr lang="en-NZ" sz="800" i="1">
              <a:solidFill>
                <a:schemeClr val="accent1"/>
              </a:solidFill>
              <a:latin typeface="Verdana"/>
              <a:ea typeface="Verdan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08FE7-0922-313F-1FF0-088B15E932AB}"/>
              </a:ext>
            </a:extLst>
          </p:cNvPr>
          <p:cNvSpPr/>
          <p:nvPr/>
        </p:nvSpPr>
        <p:spPr>
          <a:xfrm>
            <a:off x="6382692" y="4254081"/>
            <a:ext cx="2425118" cy="383165"/>
          </a:xfrm>
          <a:prstGeom prst="round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progressing but not as quickly as initially thought.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1EBF58-E155-3F00-84BF-04FC5C711B16}"/>
              </a:ext>
            </a:extLst>
          </p:cNvPr>
          <p:cNvSpPr/>
          <p:nvPr/>
        </p:nvSpPr>
        <p:spPr>
          <a:xfrm>
            <a:off x="6382692" y="3150380"/>
            <a:ext cx="2425118" cy="654120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Infrastructure within NZ is part of the Sustainability is always front of mind however it’s knowing what really makes a difference </a:t>
            </a:r>
            <a:r>
              <a:rPr lang="en-US" sz="800" i="1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</a:t>
            </a:r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where to focus on the changes reason. 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6064D9-CC74-CC52-6F26-7EEF1AF95E4E}"/>
              </a:ext>
            </a:extLst>
          </p:cNvPr>
          <p:cNvSpPr/>
          <p:nvPr/>
        </p:nvSpPr>
        <p:spPr>
          <a:xfrm>
            <a:off x="6382692" y="2727444"/>
            <a:ext cx="2425118" cy="380875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Government and local councils are way behind in providing the infrastructure to enable further improvement. </a:t>
            </a:r>
            <a:endParaRPr lang="en-NZ" sz="800" i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682946"/>
              </p:ext>
            </p:extLst>
          </p:nvPr>
        </p:nvGraphicFramePr>
        <p:xfrm>
          <a:off x="457199" y="929283"/>
          <a:ext cx="5400000" cy="3596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091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76D1E-5070-C87D-DF39-6C8640B83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B03B-76E6-7A8C-4CBB-11979AC17C8E}"/>
              </a:ext>
            </a:extLst>
          </p:cNvPr>
          <p:cNvSpPr txBox="1">
            <a:spLocks/>
          </p:cNvSpPr>
          <p:nvPr/>
        </p:nvSpPr>
        <p:spPr bwMode="auto">
          <a:xfrm>
            <a:off x="457199" y="-176236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53565A"/>
                </a:solidFill>
                <a:latin typeface="Verdana"/>
                <a:ea typeface="ＭＳ Ｐゴシック" charset="0"/>
                <a:cs typeface="Museo Sans 30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i-NZ" sz="2400"/>
              <a:t>Support</a:t>
            </a:r>
            <a:endParaRPr lang="en-NZ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416E6-C10D-9FD3-BF71-3D29EE58096D}"/>
              </a:ext>
            </a:extLst>
          </p:cNvPr>
          <p:cNvSpPr txBox="1"/>
          <p:nvPr/>
        </p:nvSpPr>
        <p:spPr>
          <a:xfrm>
            <a:off x="6581733" y="2966789"/>
            <a:ext cx="2330573" cy="90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1000" dirty="0">
                <a:solidFill>
                  <a:schemeClr val="accent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Businesses prioritize online information, tools, and resources (46%) as the most desired support to accelerate their sustainability actions.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349012"/>
              </p:ext>
            </p:extLst>
          </p:nvPr>
        </p:nvGraphicFramePr>
        <p:xfrm>
          <a:off x="164623" y="1024178"/>
          <a:ext cx="6371979" cy="352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92A210-7907-3A2B-FFC7-E23D749CE367}"/>
              </a:ext>
            </a:extLst>
          </p:cNvPr>
          <p:cNvSpPr/>
          <p:nvPr/>
        </p:nvSpPr>
        <p:spPr>
          <a:xfrm>
            <a:off x="6648804" y="3973680"/>
            <a:ext cx="2196432" cy="304519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Access to funding to achieve our next steps </a:t>
            </a:r>
            <a:endParaRPr lang="en-NZ" sz="800" i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C92ECC-5983-F416-C821-D14F838B737F}"/>
              </a:ext>
            </a:extLst>
          </p:cNvPr>
          <p:cNvSpPr/>
          <p:nvPr/>
        </p:nvSpPr>
        <p:spPr>
          <a:xfrm>
            <a:off x="6648804" y="4358622"/>
            <a:ext cx="2196432" cy="177771"/>
          </a:xfrm>
          <a:prstGeom prst="roundRect">
            <a:avLst/>
          </a:prstGeom>
          <a:noFill/>
          <a:ln w="1270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 incentives</a:t>
            </a:r>
            <a:endParaRPr lang="en-NZ" sz="800" i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0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399C-90C8-6D0E-75D8-F59CDBC8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4009-9369-2D26-6840-349CBB6D08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199" y="-19717"/>
            <a:ext cx="8229600" cy="857250"/>
          </a:xfrm>
        </p:spPr>
        <p:txBody>
          <a:bodyPr/>
          <a:lstStyle/>
          <a:p>
            <a:r>
              <a:rPr lang="mi-NZ" sz="2400"/>
              <a:t>Commitment 1: Resilience</a:t>
            </a:r>
            <a:endParaRPr lang="en-NZ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0DF5D-09D9-DE59-4B99-8786FC1CA5A8}"/>
              </a:ext>
            </a:extLst>
          </p:cNvPr>
          <p:cNvSpPr txBox="1"/>
          <p:nvPr/>
        </p:nvSpPr>
        <p:spPr>
          <a:xfrm>
            <a:off x="5000150" y="2313134"/>
            <a:ext cx="3749039" cy="2350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86% of businesses feel confident about their future, which is a very slight improvement on last years’ results (84%).</a:t>
            </a:r>
          </a:p>
          <a:p>
            <a:pPr marL="168275" marR="0" lvl="0" indent="-1682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Only 38% of businesses are "very confident" about their future, a significant drop from 60% reported in 2022.</a:t>
            </a:r>
          </a:p>
          <a:p>
            <a:pPr marL="168275" indent="-168275" defTabSz="914400" fontAlgn="auto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lang="en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ptos" panose="020B0004020202020204" pitchFamily="34" charset="0"/>
              </a:rPr>
              <a:t>Data from the latest 2025 Workforce Survey very closely aligns with these results: 86% of businesses reported feeling at least “somewhat optimistic” about the 12 months ahead, up 11% on 2024.</a:t>
            </a:r>
            <a:endParaRPr lang="en-NZ" sz="900" dirty="0">
              <a:solidFill>
                <a:schemeClr val="accent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ptos" panose="020B0004020202020204" pitchFamily="34" charset="0"/>
            </a:endParaRPr>
          </a:p>
          <a:p>
            <a:pPr marL="168275" marR="0" lvl="0" indent="-16827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N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729785"/>
              </p:ext>
            </p:extLst>
          </p:nvPr>
        </p:nvGraphicFramePr>
        <p:xfrm>
          <a:off x="276169" y="1178087"/>
          <a:ext cx="4558382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6861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CC024-771E-EE09-EFA9-337B80357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1355C20-E4DD-8EEF-589E-8D45F415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08" y="297190"/>
            <a:ext cx="4295678" cy="1092662"/>
          </a:xfrm>
        </p:spPr>
        <p:txBody>
          <a:bodyPr>
            <a:no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What are your biggest concerns regarding the future resilience of your business?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7A6B71-F797-3D6E-C401-7FC369643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483004"/>
              </p:ext>
            </p:extLst>
          </p:nvPr>
        </p:nvGraphicFramePr>
        <p:xfrm>
          <a:off x="3605349" y="191589"/>
          <a:ext cx="6096000" cy="445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621EF8-6812-7F2A-F3F5-0B5E49598AB3}"/>
              </a:ext>
            </a:extLst>
          </p:cNvPr>
          <p:cNvSpPr/>
          <p:nvPr/>
        </p:nvSpPr>
        <p:spPr>
          <a:xfrm>
            <a:off x="438192" y="2942376"/>
            <a:ext cx="2802946" cy="30804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 health, political and financial events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BDA3D8-B6AF-CA1C-83A9-FDDA2BAE81DB}"/>
              </a:ext>
            </a:extLst>
          </p:cNvPr>
          <p:cNvSpPr/>
          <p:nvPr/>
        </p:nvSpPr>
        <p:spPr>
          <a:xfrm>
            <a:off x="438192" y="3319632"/>
            <a:ext cx="2802948" cy="376698"/>
          </a:xfrm>
          <a:prstGeom prst="round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instability leading to drastic visitor market changes over short periods of time.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428AAA-20D3-B808-AFC9-0D9E97F92A20}"/>
              </a:ext>
            </a:extLst>
          </p:cNvPr>
          <p:cNvSpPr/>
          <p:nvPr/>
        </p:nvSpPr>
        <p:spPr>
          <a:xfrm>
            <a:off x="438192" y="3753649"/>
            <a:ext cx="2802947" cy="344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last two years have been the worst ever in the last three decades!!!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61C242-DC94-0852-DD81-FD2603B25621}"/>
              </a:ext>
            </a:extLst>
          </p:cNvPr>
          <p:cNvSpPr/>
          <p:nvPr/>
        </p:nvSpPr>
        <p:spPr>
          <a:xfrm>
            <a:off x="438193" y="4155062"/>
            <a:ext cx="2802946" cy="25397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 and Iwi making changes to concessions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269574-CE46-6384-3C33-984A26DE721E}"/>
              </a:ext>
            </a:extLst>
          </p:cNvPr>
          <p:cNvSpPr/>
          <p:nvPr/>
        </p:nvSpPr>
        <p:spPr>
          <a:xfrm>
            <a:off x="438192" y="4466357"/>
            <a:ext cx="2802946" cy="2052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Cyber security</a:t>
            </a:r>
            <a:endParaRPr lang="en-NZ" sz="800" i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70DB7-78DA-D055-C2E3-DA3CE76DD325}"/>
              </a:ext>
            </a:extLst>
          </p:cNvPr>
          <p:cNvSpPr txBox="1"/>
          <p:nvPr/>
        </p:nvSpPr>
        <p:spPr>
          <a:xfrm>
            <a:off x="438192" y="1735020"/>
            <a:ext cx="2802946" cy="61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1100" dirty="0">
                <a:solidFill>
                  <a:schemeClr val="accent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73% said their business had been impacted by changing weather patterns.</a:t>
            </a:r>
          </a:p>
        </p:txBody>
      </p:sp>
    </p:spTree>
    <p:extLst>
      <p:ext uri="{BB962C8B-B14F-4D97-AF65-F5344CB8AC3E}">
        <p14:creationId xmlns:p14="http://schemas.microsoft.com/office/powerpoint/2010/main" val="60421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94C09-5CB1-7BC5-0907-EECD2617E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3211-5F35-D880-1921-7E668D867C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199" y="-19717"/>
            <a:ext cx="8229600" cy="857250"/>
          </a:xfrm>
        </p:spPr>
        <p:txBody>
          <a:bodyPr/>
          <a:lstStyle/>
          <a:p>
            <a:r>
              <a:rPr lang="mi-NZ" sz="2400"/>
              <a:t>Commitment 4: Visitor Satisfaction</a:t>
            </a:r>
            <a:endParaRPr lang="en-NZ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F17E2-B3F8-D10D-B7E7-E3E84AB7CC9C}"/>
              </a:ext>
            </a:extLst>
          </p:cNvPr>
          <p:cNvSpPr txBox="1"/>
          <p:nvPr/>
        </p:nvSpPr>
        <p:spPr>
          <a:xfrm>
            <a:off x="425013" y="903407"/>
            <a:ext cx="829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While nearly all businesses measure customer satisfaction levels, not all business owners always act on customer feedback.</a:t>
            </a:r>
            <a:endParaRPr lang="en-NZ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783668"/>
              </p:ext>
            </p:extLst>
          </p:nvPr>
        </p:nvGraphicFramePr>
        <p:xfrm>
          <a:off x="764788" y="1477275"/>
          <a:ext cx="2666247" cy="290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841081"/>
              </p:ext>
            </p:extLst>
          </p:nvPr>
        </p:nvGraphicFramePr>
        <p:xfrm>
          <a:off x="4226742" y="1477275"/>
          <a:ext cx="4268708" cy="290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018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B8FE8-4E68-03C7-6DF9-C2BEDC5D9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F02A-39B0-64E6-D87B-A03FE42FC5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199" y="-19717"/>
            <a:ext cx="8229600" cy="857250"/>
          </a:xfrm>
        </p:spPr>
        <p:txBody>
          <a:bodyPr/>
          <a:lstStyle/>
          <a:p>
            <a:r>
              <a:rPr lang="mi-NZ" sz="2400"/>
              <a:t>Commitment 5: Culture &amp; Heritage</a:t>
            </a:r>
            <a:endParaRPr lang="en-NZ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9CA5E-2A0D-45CC-685B-D7C9859F6D86}"/>
              </a:ext>
            </a:extLst>
          </p:cNvPr>
          <p:cNvSpPr txBox="1"/>
          <p:nvPr/>
        </p:nvSpPr>
        <p:spPr>
          <a:xfrm>
            <a:off x="457199" y="927473"/>
            <a:ext cx="842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Our unique point of difference is not yet being fully embedded in the experiences we offer our visitors.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There is room to improve how we embrace and share the cultural aspects of the visitor experience.</a:t>
            </a:r>
            <a:endParaRPr lang="en-NZ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190239"/>
              </p:ext>
            </p:extLst>
          </p:nvPr>
        </p:nvGraphicFramePr>
        <p:xfrm>
          <a:off x="457199" y="1662638"/>
          <a:ext cx="3796042" cy="290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76351"/>
              </p:ext>
            </p:extLst>
          </p:nvPr>
        </p:nvGraphicFramePr>
        <p:xfrm>
          <a:off x="4890761" y="1662638"/>
          <a:ext cx="3630441" cy="290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60199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05F7C-6ACE-D4C4-B4CE-A5EFFE4C0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A6F14-6362-2C3D-80F8-A915B5F56E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199" y="-19717"/>
            <a:ext cx="8229600" cy="857250"/>
          </a:xfrm>
        </p:spPr>
        <p:txBody>
          <a:bodyPr/>
          <a:lstStyle/>
          <a:p>
            <a:r>
              <a:rPr lang="mi-NZ" sz="2400"/>
              <a:t>Commitment 6: Visitor Engagement</a:t>
            </a:r>
            <a:endParaRPr lang="en-NZ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45836-2619-33D5-AFFC-7080710263C3}"/>
              </a:ext>
            </a:extLst>
          </p:cNvPr>
          <p:cNvSpPr txBox="1"/>
          <p:nvPr/>
        </p:nvSpPr>
        <p:spPr>
          <a:xfrm>
            <a:off x="5202928" y="3265242"/>
            <a:ext cx="341871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Embedding  the Tiaki Promise is one of the 10 actions in the Tourism 2050 Blueprint</a:t>
            </a:r>
          </a:p>
          <a:p>
            <a:pPr marL="285750" indent="-107950">
              <a:buFont typeface="Arial" panose="020B0604020202020204" pitchFamily="34" charset="0"/>
              <a:buChar char="•"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However many businesses are not yet proactively encouraging visitors to be good travellers by always sharing the Tiaki Promise</a:t>
            </a:r>
            <a:endParaRPr lang="en-NZ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1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068661"/>
              </p:ext>
            </p:extLst>
          </p:nvPr>
        </p:nvGraphicFramePr>
        <p:xfrm>
          <a:off x="522361" y="951750"/>
          <a:ext cx="4580979" cy="361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664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E37C2-863F-1C07-2477-F7C7597F1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872F-AACA-8F2A-0504-CCE05D3B3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84984"/>
          </a:xfrm>
        </p:spPr>
        <p:txBody>
          <a:bodyPr/>
          <a:lstStyle/>
          <a:p>
            <a:r>
              <a:rPr lang="mi-NZ" sz="2400"/>
              <a:t>Commitment 7: Employer of Choice</a:t>
            </a:r>
            <a:endParaRPr lang="en-NZ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EDD3A-DE0F-2B95-A2B5-770743F58F9A}"/>
              </a:ext>
            </a:extLst>
          </p:cNvPr>
          <p:cNvSpPr txBox="1"/>
          <p:nvPr/>
        </p:nvSpPr>
        <p:spPr>
          <a:xfrm>
            <a:off x="310936" y="665764"/>
            <a:ext cx="8437167" cy="4070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141288" defTabSz="9144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62% are extremely or very confident that they can attract and retain the staff they need. </a:t>
            </a:r>
          </a:p>
          <a:p>
            <a:pPr marL="228600" indent="-141288" defTabSz="91440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This is a slight increase on last year (59%)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116757"/>
              </p:ext>
            </p:extLst>
          </p:nvPr>
        </p:nvGraphicFramePr>
        <p:xfrm>
          <a:off x="457200" y="1354260"/>
          <a:ext cx="8469630" cy="328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500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BA805-7687-FBCD-1BCE-A0C3312F0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BBAE-2EE4-F7DF-3543-1D833D37A5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3584"/>
            <a:ext cx="8229600" cy="584984"/>
          </a:xfrm>
        </p:spPr>
        <p:txBody>
          <a:bodyPr/>
          <a:lstStyle/>
          <a:p>
            <a:r>
              <a:rPr lang="mi-NZ" sz="2400"/>
              <a:t>Commitment 8: Community Engagement</a:t>
            </a:r>
            <a:br>
              <a:rPr lang="mi-NZ" sz="2400"/>
            </a:br>
            <a:r>
              <a:rPr lang="mi-NZ" sz="2400"/>
              <a:t>Commitment 9: Sustainable Supply Chains</a:t>
            </a:r>
            <a:endParaRPr lang="en-NZ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C62C2-A68E-A046-4FEA-B99555067557}"/>
              </a:ext>
            </a:extLst>
          </p:cNvPr>
          <p:cNvSpPr txBox="1"/>
          <p:nvPr/>
        </p:nvSpPr>
        <p:spPr>
          <a:xfrm>
            <a:off x="4234249" y="2115163"/>
            <a:ext cx="4752751" cy="222246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58762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Most businesses (80%) engage with their local community either "always" (48%) or "usually" (32%) to create mutual benefits and 54% have a plan to guide this work. </a:t>
            </a:r>
          </a:p>
          <a:p>
            <a:pPr marL="228600" marR="0" lvl="0" indent="-14128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28600" indent="-141288" defTabSz="914400" fontAlgn="auto">
              <a:lnSpc>
                <a:spcPct val="107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NZ" sz="100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Many respondents </a:t>
            </a:r>
            <a:r>
              <a:rPr lang="en-NZ" sz="10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always (25%)  or usually (49%) </a:t>
            </a:r>
            <a:r>
              <a:rPr lang="en-NZ" sz="1000">
                <a:solidFill>
                  <a:schemeClr val="tx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work with suppliers to ensure that their purchases are the most sustainable options available. However for a quarter of respondents this is not a common consideration.</a:t>
            </a:r>
          </a:p>
          <a:p>
            <a:pPr marL="228600" indent="-141288" defTabSz="914400" fontAlgn="auto">
              <a:lnSpc>
                <a:spcPct val="107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NZ" sz="10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Buying local is strongly favoured by tourism operators where possible, with a majority (83%) always or usually sourcing local products.</a:t>
            </a:r>
            <a:endParaRPr lang="en-NZ" sz="1000">
              <a:solidFill>
                <a:schemeClr val="tx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1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822424"/>
              </p:ext>
            </p:extLst>
          </p:nvPr>
        </p:nvGraphicFramePr>
        <p:xfrm>
          <a:off x="457200" y="1277424"/>
          <a:ext cx="3777049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038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ACFFE-255C-85D4-EE7E-41895D96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1DCC-B537-54E0-A508-454D9A44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0"/>
            <a:ext cx="8229600" cy="857250"/>
          </a:xfrm>
        </p:spPr>
        <p:txBody>
          <a:bodyPr/>
          <a:lstStyle/>
          <a:p>
            <a:r>
              <a:rPr lang="mi-NZ" sz="2400"/>
              <a:t>2025 TSC Annual Declaration</a:t>
            </a:r>
            <a:endParaRPr lang="en-NZ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F8AD88-7430-046D-F585-3CC5B7B16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483168"/>
              </p:ext>
            </p:extLst>
          </p:nvPr>
        </p:nvGraphicFramePr>
        <p:xfrm>
          <a:off x="457200" y="1045882"/>
          <a:ext cx="7596094" cy="3293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718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8D0A-54E6-2241-FDCF-C6C870843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3859-8685-6CF8-3A6C-E11442F3FD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84984"/>
          </a:xfrm>
        </p:spPr>
        <p:txBody>
          <a:bodyPr/>
          <a:lstStyle/>
          <a:p>
            <a:r>
              <a:rPr lang="mi-NZ" sz="2400"/>
              <a:t>Commitment 10: Restoring Nature</a:t>
            </a:r>
            <a:endParaRPr lang="en-NZ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E00C7-24FF-1E04-B9A6-41565C7E44AE}"/>
              </a:ext>
            </a:extLst>
          </p:cNvPr>
          <p:cNvSpPr txBox="1"/>
          <p:nvPr/>
        </p:nvSpPr>
        <p:spPr>
          <a:xfrm>
            <a:off x="6246889" y="1160737"/>
            <a:ext cx="2688103" cy="113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41288" defTabSz="914400" fontAlgn="auto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92% of respondents always or usually consider the impact of their actions on the environment.</a:t>
            </a:r>
          </a:p>
          <a:p>
            <a:pPr marL="228600" indent="-141288" defTabSz="914400" fontAlgn="auto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32% are NOT supporting any predator-free programmes.</a:t>
            </a:r>
            <a:endParaRPr lang="en-NZ" sz="1000" dirty="0">
              <a:solidFill>
                <a:schemeClr val="accent2">
                  <a:lumMod val="1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5BB7CC-5F56-0C68-AD07-B5AA888F158B}"/>
              </a:ext>
            </a:extLst>
          </p:cNvPr>
          <p:cNvSpPr/>
          <p:nvPr/>
        </p:nvSpPr>
        <p:spPr>
          <a:xfrm>
            <a:off x="6308913" y="4000317"/>
            <a:ext cx="2626079" cy="44680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have our own conservation project and a charitable trust set up to assist with this work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6B67D2-A79E-F786-7F7C-ED0992E1C5D4}"/>
              </a:ext>
            </a:extLst>
          </p:cNvPr>
          <p:cNvSpPr/>
          <p:nvPr/>
        </p:nvSpPr>
        <p:spPr>
          <a:xfrm>
            <a:off x="6308913" y="3268589"/>
            <a:ext cx="2626079" cy="69433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/>
                <a:ea typeface="Verdana"/>
              </a:rPr>
              <a:t>We have planted several thousand trees on our and </a:t>
            </a:r>
            <a:r>
              <a:rPr lang="en-US" sz="800" i="1" err="1">
                <a:solidFill>
                  <a:schemeClr val="accent1"/>
                </a:solidFill>
                <a:latin typeface="Verdana"/>
                <a:ea typeface="Verdana"/>
              </a:rPr>
              <a:t>neighbouring</a:t>
            </a:r>
            <a:r>
              <a:rPr lang="en-US" sz="800" i="1">
                <a:solidFill>
                  <a:schemeClr val="accent1"/>
                </a:solidFill>
                <a:latin typeface="Verdana"/>
                <a:ea typeface="Verdana"/>
              </a:rPr>
              <a:t> sections.  We are seeing more and more native birds.  Guests love seeing kereru and pukeko in particular.</a:t>
            </a:r>
            <a:endParaRPr lang="en-NZ" sz="800" i="1">
              <a:solidFill>
                <a:schemeClr val="accent1"/>
              </a:solidFill>
              <a:latin typeface="Verdana"/>
              <a:ea typeface="Verdana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ED16C7-F2C6-8CFB-8619-8CBBC878F2D7}"/>
              </a:ext>
            </a:extLst>
          </p:cNvPr>
          <p:cNvSpPr/>
          <p:nvPr/>
        </p:nvSpPr>
        <p:spPr>
          <a:xfrm>
            <a:off x="6308913" y="2648489"/>
            <a:ext cx="2626079" cy="577690"/>
          </a:xfrm>
          <a:prstGeom prst="roundRect">
            <a:avLst/>
          </a:prstGeom>
          <a:noFill/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i="1">
                <a:solidFill>
                  <a:schemeClr val="accent1"/>
                </a:solidFill>
              </a:rPr>
              <a:t>Our guests have the opportunity to "Go Green" which involves opting out of room servicing. A portion of the money saved from </a:t>
            </a:r>
            <a:r>
              <a:rPr lang="en-US" sz="900" i="1" err="1">
                <a:solidFill>
                  <a:schemeClr val="accent1"/>
                </a:solidFill>
              </a:rPr>
              <a:t>labour</a:t>
            </a:r>
            <a:r>
              <a:rPr lang="en-US" sz="900" i="1">
                <a:solidFill>
                  <a:schemeClr val="accent1"/>
                </a:solidFill>
              </a:rPr>
              <a:t> costs here goes to our Sustainability Fund.</a:t>
            </a:r>
            <a:endParaRPr lang="en-NZ" sz="900" i="1">
              <a:solidFill>
                <a:schemeClr val="accent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2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966019"/>
              </p:ext>
            </p:extLst>
          </p:nvPr>
        </p:nvGraphicFramePr>
        <p:xfrm>
          <a:off x="330450" y="745514"/>
          <a:ext cx="5916440" cy="374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1134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27DF2-4888-CEE1-DD0B-939F51CEF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077C-7E4A-35C8-A259-76F9E3F03A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84984"/>
          </a:xfrm>
        </p:spPr>
        <p:txBody>
          <a:bodyPr/>
          <a:lstStyle/>
          <a:p>
            <a:r>
              <a:rPr lang="mi-NZ" sz="2400" dirty="0"/>
              <a:t>Commitment 11: Carbon Reduction</a:t>
            </a:r>
            <a:endParaRPr lang="en-NZ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FCBB3-539D-9BCF-A587-01F491CFE3E0}"/>
              </a:ext>
            </a:extLst>
          </p:cNvPr>
          <p:cNvSpPr txBox="1"/>
          <p:nvPr/>
        </p:nvSpPr>
        <p:spPr>
          <a:xfrm>
            <a:off x="5290803" y="726043"/>
            <a:ext cx="3600982" cy="260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42875" defTabSz="914400" fontAlgn="auto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NZ" sz="1000" dirty="0">
                <a:solidFill>
                  <a:schemeClr val="accent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usinesses are progressing on their carbon reduction journeys at different paces depending on their resourcing and needs.</a:t>
            </a:r>
          </a:p>
          <a:p>
            <a:pPr marL="228600" indent="-142875" defTabSz="914400" fontAlgn="auto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53% have not yet taken concrete steps forward in measuring their emissions. This is a slight improvement on last year (51%).</a:t>
            </a:r>
            <a:endParaRPr lang="en-NZ" sz="1000" dirty="0">
              <a:solidFill>
                <a:schemeClr val="accent2">
                  <a:lumMod val="1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28600" indent="-142875" defTabSz="914400" fontAlgn="auto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wide range of tools are used to measure carbon emissions – this is a very fragmented market! The most popular tools used are </a:t>
            </a:r>
            <a:r>
              <a:rPr lang="en-NZ" sz="1000" dirty="0" err="1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Toitu</a:t>
            </a:r>
            <a:r>
              <a:rPr lang="en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n-NZ" sz="1000" dirty="0" err="1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Ekos</a:t>
            </a:r>
            <a:r>
              <a:rPr lang="en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with 15% each.</a:t>
            </a:r>
          </a:p>
          <a:p>
            <a:pPr marL="228600" marR="0" lvl="0" indent="-142875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1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Some expressed dissatisfaction with certification schemes, opting instead for more direct action, such as supporting local conservation efforts.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00967F-021E-7274-B363-043752D3DC18}"/>
              </a:ext>
            </a:extLst>
          </p:cNvPr>
          <p:cNvSpPr/>
          <p:nvPr/>
        </p:nvSpPr>
        <p:spPr>
          <a:xfrm>
            <a:off x="5519337" y="4270744"/>
            <a:ext cx="3252403" cy="37246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Investing in solar for the entire operation of the business in 2026</a:t>
            </a:r>
            <a:endParaRPr lang="en-NZ" sz="800" i="1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3E373B-56BA-ADA6-F0BD-15EA320ECF4C}"/>
              </a:ext>
            </a:extLst>
          </p:cNvPr>
          <p:cNvSpPr/>
          <p:nvPr/>
        </p:nvSpPr>
        <p:spPr>
          <a:xfrm>
            <a:off x="5519337" y="3819605"/>
            <a:ext cx="3252403" cy="372461"/>
          </a:xfrm>
          <a:prstGeom prst="roundRect">
            <a:avLst/>
          </a:prstGeom>
          <a:noFill/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accent1"/>
                </a:solidFill>
              </a:rPr>
              <a:t>We are focusing on reducing our emissions vs just off setting be seen as zero carbon.</a:t>
            </a:r>
            <a:endParaRPr lang="en-NZ" sz="1000" i="1">
              <a:solidFill>
                <a:schemeClr val="accent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8414A4-88A0-3F11-0B3C-17C3DB95D733}"/>
              </a:ext>
            </a:extLst>
          </p:cNvPr>
          <p:cNvSpPr/>
          <p:nvPr/>
        </p:nvSpPr>
        <p:spPr>
          <a:xfrm>
            <a:off x="5519337" y="3368467"/>
            <a:ext cx="3252403" cy="372461"/>
          </a:xfrm>
          <a:prstGeom prst="roundRect">
            <a:avLst/>
          </a:prstGeom>
          <a:noFill/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>
                <a:solidFill>
                  <a:schemeClr val="accent1"/>
                </a:solidFill>
              </a:rPr>
              <a:t> We don't measure carbon, and have no plans to, but we may well be close to zero-carbon or better.</a:t>
            </a:r>
            <a:endParaRPr lang="en-NZ" sz="1000" i="1">
              <a:solidFill>
                <a:schemeClr val="accent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2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58164"/>
              </p:ext>
            </p:extLst>
          </p:nvPr>
        </p:nvGraphicFramePr>
        <p:xfrm>
          <a:off x="372259" y="1180640"/>
          <a:ext cx="4762500" cy="341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56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DC36F86-4B40-29A9-96A4-C1CD828F8C49}"/>
              </a:ext>
            </a:extLst>
          </p:cNvPr>
          <p:cNvGrpSpPr/>
          <p:nvPr/>
        </p:nvGrpSpPr>
        <p:grpSpPr>
          <a:xfrm>
            <a:off x="309279" y="738252"/>
            <a:ext cx="8574221" cy="4064000"/>
            <a:chOff x="479865" y="772497"/>
            <a:chExt cx="8574221" cy="4064000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C7897204-2ADD-F32C-7181-0801A6F2BA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31028178"/>
                </p:ext>
              </p:extLst>
            </p:nvPr>
          </p:nvGraphicFramePr>
          <p:xfrm>
            <a:off x="1524000" y="772497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066D25-F583-A5D0-F848-8D7C119F8006}"/>
                </a:ext>
              </a:extLst>
            </p:cNvPr>
            <p:cNvSpPr txBox="1"/>
            <p:nvPr/>
          </p:nvSpPr>
          <p:spPr>
            <a:xfrm>
              <a:off x="479865" y="3159260"/>
              <a:ext cx="1193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mi-NZ" sz="12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29% in 2022</a:t>
              </a:r>
              <a:endParaRPr lang="en-NZ"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7F2A20-8592-81F9-EC0D-3F986AF0797B}"/>
                </a:ext>
              </a:extLst>
            </p:cNvPr>
            <p:cNvSpPr txBox="1"/>
            <p:nvPr/>
          </p:nvSpPr>
          <p:spPr>
            <a:xfrm>
              <a:off x="7451708" y="2262202"/>
              <a:ext cx="16023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mi-NZ" sz="120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13% in 2022</a:t>
              </a:r>
              <a:endParaRPr lang="en-NZ"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58C9A4-ED1A-C554-8B60-DA6B464919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2228" y="34954"/>
            <a:ext cx="8229600" cy="857250"/>
          </a:xfrm>
        </p:spPr>
        <p:txBody>
          <a:bodyPr>
            <a:normAutofit/>
          </a:bodyPr>
          <a:lstStyle/>
          <a:p>
            <a:r>
              <a:rPr lang="mi-NZ" sz="2700"/>
              <a:t>Carbon Measurement vs Certification</a:t>
            </a:r>
            <a:endParaRPr lang="en-NZ" sz="270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62D7A-A6E7-D48B-8974-0C58E641C251}"/>
              </a:ext>
            </a:extLst>
          </p:cNvPr>
          <p:cNvSpPr txBox="1"/>
          <p:nvPr/>
        </p:nvSpPr>
        <p:spPr>
          <a:xfrm>
            <a:off x="2340254" y="2241275"/>
            <a:ext cx="1979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MORE </a:t>
            </a:r>
          </a:p>
          <a:p>
            <a:pPr algn="ctr" defTabSz="685800" fontAlgn="auto">
              <a:spcBef>
                <a:spcPts val="0"/>
              </a:spcBef>
              <a:spcAft>
                <a:spcPts val="1200"/>
              </a:spcAft>
            </a:pPr>
            <a:r>
              <a:rPr lang="en-US" sz="140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respondents are measuring their carbon emissions.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37025-9EFC-F24A-BDD1-47D560EC1BFE}"/>
              </a:ext>
            </a:extLst>
          </p:cNvPr>
          <p:cNvSpPr txBox="1"/>
          <p:nvPr/>
        </p:nvSpPr>
        <p:spPr>
          <a:xfrm>
            <a:off x="4537028" y="2227957"/>
            <a:ext cx="1877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FEWER respondents are getting zero carbon certification.</a:t>
            </a:r>
            <a:endParaRPr lang="en-NZ" sz="1400" dirty="0">
              <a:solidFill>
                <a:schemeClr val="accent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DD202-6848-597E-FECC-50C1DF45A072}"/>
              </a:ext>
            </a:extLst>
          </p:cNvPr>
          <p:cNvSpPr txBox="1"/>
          <p:nvPr/>
        </p:nvSpPr>
        <p:spPr>
          <a:xfrm>
            <a:off x="254631" y="1595502"/>
            <a:ext cx="126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mi-NZ"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47% in 2025</a:t>
            </a:r>
            <a:endParaRPr lang="en-NZ" sz="12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F9FF8-3590-782C-701F-68B35B4C9A69}"/>
              </a:ext>
            </a:extLst>
          </p:cNvPr>
          <p:cNvSpPr txBox="1"/>
          <p:nvPr/>
        </p:nvSpPr>
        <p:spPr>
          <a:xfrm>
            <a:off x="7151143" y="3675215"/>
            <a:ext cx="1602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mi-NZ"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5% in 2025</a:t>
            </a:r>
            <a:endParaRPr lang="en-NZ" sz="12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54FCD-E131-0C93-BE4A-F15E9AF4DDF7}"/>
              </a:ext>
            </a:extLst>
          </p:cNvPr>
          <p:cNvSpPr txBox="1"/>
          <p:nvPr/>
        </p:nvSpPr>
        <p:spPr>
          <a:xfrm>
            <a:off x="2110562" y="4205193"/>
            <a:ext cx="4804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i-NZ" sz="1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percentage of businesses measuring emissions continues to grow, </a:t>
            </a:r>
          </a:p>
          <a:p>
            <a:r>
              <a:rPr lang="mi-NZ" sz="1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while the number getting certification is declining. </a:t>
            </a:r>
            <a:endParaRPr lang="en-NZ" sz="10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4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A2FCA-3ABB-0776-9C8F-F980636F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6C7E-845B-BA1C-AB30-B846B776C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84984"/>
          </a:xfrm>
        </p:spPr>
        <p:txBody>
          <a:bodyPr/>
          <a:lstStyle/>
          <a:p>
            <a:r>
              <a:rPr lang="mi-NZ" sz="2400"/>
              <a:t>Commitment 12: Waste Elimination</a:t>
            </a:r>
            <a:endParaRPr lang="en-NZ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C9203-B235-5B51-1E36-CE6A7BACA4B0}"/>
              </a:ext>
            </a:extLst>
          </p:cNvPr>
          <p:cNvSpPr txBox="1"/>
          <p:nvPr/>
        </p:nvSpPr>
        <p:spPr>
          <a:xfrm>
            <a:off x="5100085" y="1797928"/>
            <a:ext cx="3600982" cy="1651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142875" defTabSz="914400" fontAlgn="auto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Z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  <a:cs typeface="Times New Roman"/>
              </a:rPr>
              <a:t>Over half the respondents (53%) have completed a waste audit of their business. </a:t>
            </a:r>
            <a:endParaRPr lang="en-NZ" sz="1000" dirty="0">
              <a:solidFill>
                <a:schemeClr val="accent2">
                  <a:lumMod val="10000"/>
                </a:schemeClr>
              </a:solidFill>
              <a:effectLst/>
              <a:latin typeface="Verdana"/>
              <a:ea typeface="Verdana"/>
              <a:cs typeface="Times New Roman"/>
            </a:endParaRPr>
          </a:p>
          <a:p>
            <a:pPr marL="228600" indent="-142875" defTabSz="914400" fontAlgn="auto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A majority of respondents (87%) </a:t>
            </a:r>
            <a:r>
              <a:rPr lang="en-US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  <a:cs typeface="Times New Roman"/>
              </a:rPr>
              <a:t>always or usually manage their waste to </a:t>
            </a:r>
            <a:r>
              <a:rPr lang="en-US" sz="1000" dirty="0" err="1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  <a:cs typeface="Times New Roman"/>
              </a:rPr>
              <a:t>minimise</a:t>
            </a:r>
            <a:r>
              <a:rPr lang="en-US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  <a:cs typeface="Times New Roman"/>
              </a:rPr>
              <a:t> what gets sent to landfill.</a:t>
            </a:r>
            <a:r>
              <a:rPr lang="mi-NZ" sz="1000" dirty="0">
                <a:solidFill>
                  <a:schemeClr val="accent2">
                    <a:lumMod val="10000"/>
                  </a:schemeClr>
                </a:solidFill>
                <a:effectLst/>
                <a:latin typeface="Verdana"/>
                <a:ea typeface="Verdana"/>
                <a:cs typeface="Times New Roman"/>
              </a:rPr>
              <a:t> </a:t>
            </a:r>
          </a:p>
          <a:p>
            <a:pPr marL="228600" indent="-142875" defTabSz="914400" fontAlgn="auto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/>
                <a:ea typeface="Verdana"/>
                <a:cs typeface="Times New Roman"/>
              </a:rPr>
              <a:t>There is a slight increase in the number reporting that they never work to minimise waste sent to landfill (3% up from 1% last year).</a:t>
            </a:r>
            <a:endParaRPr lang="en-NZ" sz="1000" dirty="0">
              <a:solidFill>
                <a:schemeClr val="accent2">
                  <a:lumMod val="10000"/>
                </a:schemeClr>
              </a:solidFill>
              <a:effectLst/>
              <a:latin typeface="Verdana"/>
              <a:ea typeface="Verdana"/>
              <a:cs typeface="Times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DF43CA-57AC-A119-5A45-75EBC58D6C5C}"/>
              </a:ext>
            </a:extLst>
          </p:cNvPr>
          <p:cNvSpPr/>
          <p:nvPr/>
        </p:nvSpPr>
        <p:spPr>
          <a:xfrm>
            <a:off x="5274376" y="3978386"/>
            <a:ext cx="3252403" cy="48022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8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have 9 compost bins and bury any fats </a:t>
            </a:r>
            <a:r>
              <a:rPr lang="en-US" sz="800" i="1" err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en-US" sz="8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help fertilize our garden. We recycle everything which is accepted</a:t>
            </a:r>
            <a:endParaRPr kumimoji="0" lang="en-NZ" sz="800" b="0" i="1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486024-DA92-A621-02A5-9500FCEB1553}"/>
              </a:ext>
            </a:extLst>
          </p:cNvPr>
          <p:cNvSpPr/>
          <p:nvPr/>
        </p:nvSpPr>
        <p:spPr>
          <a:xfrm>
            <a:off x="5274375" y="3565842"/>
            <a:ext cx="3252403" cy="3452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" i="1">
                <a:solidFill>
                  <a:srgbClr val="53565A"/>
                </a:solidFill>
              </a:rPr>
              <a:t>We use no single use plastic in anything we supply on tours</a:t>
            </a:r>
            <a:endParaRPr kumimoji="0" lang="en-NZ" sz="1000" b="0" i="1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2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426194"/>
              </p:ext>
            </p:extLst>
          </p:nvPr>
        </p:nvGraphicFramePr>
        <p:xfrm>
          <a:off x="617220" y="763589"/>
          <a:ext cx="3954780" cy="3720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546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BDA22-8B1F-18D9-698A-FB25DE87C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C47D-89A7-217F-69CB-C786A7757A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948" y="10862"/>
            <a:ext cx="8229600" cy="584984"/>
          </a:xfrm>
        </p:spPr>
        <p:txBody>
          <a:bodyPr/>
          <a:lstStyle/>
          <a:p>
            <a:r>
              <a:rPr lang="mi-NZ" sz="2400" dirty="0"/>
              <a:t>Some Further Comments</a:t>
            </a:r>
            <a:endParaRPr lang="en-NZ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0B7F65-3AE9-1F54-C94F-699D95AF3F92}"/>
              </a:ext>
            </a:extLst>
          </p:cNvPr>
          <p:cNvSpPr/>
          <p:nvPr/>
        </p:nvSpPr>
        <p:spPr>
          <a:xfrm>
            <a:off x="675412" y="1467988"/>
            <a:ext cx="3252403" cy="48022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Fuel - aviation and land based remains the largest challenge in tourism</a:t>
            </a:r>
            <a:endParaRPr kumimoji="0" lang="en-NZ" sz="900" b="0" i="1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A825D6-89BD-6C9C-0A85-9CB4CC451564}"/>
              </a:ext>
            </a:extLst>
          </p:cNvPr>
          <p:cNvSpPr/>
          <p:nvPr/>
        </p:nvSpPr>
        <p:spPr>
          <a:xfrm>
            <a:off x="345948" y="776976"/>
            <a:ext cx="3252403" cy="5849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a seasonal business and as we go through the waves it is incredibly hard to find any downtime to complete projects.</a:t>
            </a:r>
            <a:endParaRPr kumimoji="0" lang="en-NZ" sz="900" b="0" i="1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F7ED29-F71E-39C6-6615-6858132074D6}"/>
              </a:ext>
            </a:extLst>
          </p:cNvPr>
          <p:cNvSpPr/>
          <p:nvPr/>
        </p:nvSpPr>
        <p:spPr>
          <a:xfrm>
            <a:off x="934425" y="2069278"/>
            <a:ext cx="3252403" cy="6358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Very difficult in the holiday park setting, guests are not good at recycling, and more than half can't be bothered making any significant effort</a:t>
            </a:r>
            <a:endParaRPr kumimoji="0" lang="en-NZ" sz="900" b="0" i="1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6914A9-3C60-B802-5DC0-4E7049B51EEB}"/>
              </a:ext>
            </a:extLst>
          </p:cNvPr>
          <p:cNvSpPr/>
          <p:nvPr/>
        </p:nvSpPr>
        <p:spPr>
          <a:xfrm>
            <a:off x="3154459" y="4251756"/>
            <a:ext cx="2843385" cy="30836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 dirty="0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Really appreciate TIA’s support and the TSC, Thank you.</a:t>
            </a:r>
            <a:endParaRPr kumimoji="0" lang="en-NZ" sz="900" b="0" i="1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F0C334-21F2-9A40-9551-DEF35A2FF1C5}"/>
              </a:ext>
            </a:extLst>
          </p:cNvPr>
          <p:cNvSpPr/>
          <p:nvPr/>
        </p:nvSpPr>
        <p:spPr>
          <a:xfrm>
            <a:off x="5545649" y="776976"/>
            <a:ext cx="3252403" cy="58498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a not-for-profit, purpose-driven entity where all we do is </a:t>
            </a:r>
            <a:r>
              <a:rPr lang="en-US" sz="900" i="1" err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centred</a:t>
            </a: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around restoring and enhancing New Zealand’s native flora and fauna.</a:t>
            </a:r>
            <a:endParaRPr lang="en-NZ" sz="1000" i="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2EE7DA-9141-C425-6FC5-A97CF5A68557}"/>
              </a:ext>
            </a:extLst>
          </p:cNvPr>
          <p:cNvSpPr/>
          <p:nvPr/>
        </p:nvSpPr>
        <p:spPr>
          <a:xfrm>
            <a:off x="1227564" y="2811160"/>
            <a:ext cx="3252403" cy="7522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en-US" sz="900" i="1">
                <a:solidFill>
                  <a:schemeClr val="tx2"/>
                </a:solidFill>
                <a:latin typeface="Verdana"/>
                <a:ea typeface="Verdana"/>
              </a:rPr>
              <a:t>We find that this falls down the list of responsibilities as it is no one’s specific role. A group has been established and we hope this will slowly build understanding and better decision making.</a:t>
            </a:r>
            <a:endParaRPr lang="en-NZ" sz="900" i="1">
              <a:solidFill>
                <a:schemeClr val="tx2"/>
              </a:solidFill>
              <a:latin typeface="Verdana"/>
              <a:ea typeface="Verdana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B1A638-17F8-C4C5-752D-45F0F4817E0F}"/>
              </a:ext>
            </a:extLst>
          </p:cNvPr>
          <p:cNvSpPr/>
          <p:nvPr/>
        </p:nvSpPr>
        <p:spPr>
          <a:xfrm>
            <a:off x="5013408" y="2082855"/>
            <a:ext cx="3252403" cy="6358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work hard at our commitment to reducing waste and recycling.  Our biggest challenge continues to be sourcing suppliers who have the same goal.</a:t>
            </a:r>
            <a:endParaRPr lang="en-NZ" sz="1000" i="1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BE7E72-F7D0-003C-D2E4-C303896DB2DD}"/>
              </a:ext>
            </a:extLst>
          </p:cNvPr>
          <p:cNvSpPr/>
          <p:nvPr/>
        </p:nvSpPr>
        <p:spPr>
          <a:xfrm>
            <a:off x="4664034" y="2811160"/>
            <a:ext cx="3252403" cy="7522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 dirty="0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very much believe that we are on a sustainability journey - it has highs and lows - and constant challenges, but we continue to learn and improve and are always seeking betterment of our business in this area.</a:t>
            </a:r>
            <a:endParaRPr lang="en-NZ" sz="1000" i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D2923E-951C-2247-9D89-DAD2A63088E6}"/>
              </a:ext>
            </a:extLst>
          </p:cNvPr>
          <p:cNvSpPr/>
          <p:nvPr/>
        </p:nvSpPr>
        <p:spPr>
          <a:xfrm>
            <a:off x="2945795" y="3667464"/>
            <a:ext cx="3252403" cy="48021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 upgraded our compost and worm farm. Working at ticking off more things on our action plan from the Green Room. </a:t>
            </a:r>
            <a:endParaRPr kumimoji="0" lang="en-NZ" sz="900" b="0" i="1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1763A8-378B-0327-0B1A-312457D86927}"/>
              </a:ext>
            </a:extLst>
          </p:cNvPr>
          <p:cNvSpPr/>
          <p:nvPr/>
        </p:nvSpPr>
        <p:spPr>
          <a:xfrm>
            <a:off x="5200688" y="1472029"/>
            <a:ext cx="3252403" cy="48844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900" i="1" dirty="0">
                <a:solidFill>
                  <a:srgbClr val="5356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always looking to improve our processes and practices as it is simply following good business practices and is the right thing to do.</a:t>
            </a:r>
            <a:endParaRPr kumimoji="0" lang="en-NZ" sz="900" b="0" i="1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52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6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F234-B5D5-85BC-3843-F14E653A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518"/>
            <a:ext cx="8229600" cy="857250"/>
          </a:xfrm>
        </p:spPr>
        <p:txBody>
          <a:bodyPr/>
          <a:lstStyle/>
          <a:p>
            <a:r>
              <a:rPr lang="mi-NZ" sz="2400"/>
              <a:t>Methodology</a:t>
            </a:r>
            <a:endParaRPr lang="en-NZ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3D78A3A-EF54-1D48-71E1-43C8C79C5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731746"/>
              </p:ext>
            </p:extLst>
          </p:nvPr>
        </p:nvGraphicFramePr>
        <p:xfrm>
          <a:off x="457200" y="1045882"/>
          <a:ext cx="7596094" cy="3293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90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497658-8370-6E55-394A-58CFCE60B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" t="11440" r="78084" b="15007"/>
          <a:stretch/>
        </p:blipFill>
        <p:spPr>
          <a:xfrm>
            <a:off x="310683" y="949398"/>
            <a:ext cx="1969170" cy="3662305"/>
          </a:xfrm>
          <a:prstGeom prst="rect">
            <a:avLst/>
          </a:prstGeom>
        </p:spPr>
      </p:pic>
      <p:pic>
        <p:nvPicPr>
          <p:cNvPr id="3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C2946F-D799-AA16-8091-D95C87FD2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4" t="11723" r="52383" b="14725"/>
          <a:stretch/>
        </p:blipFill>
        <p:spPr>
          <a:xfrm>
            <a:off x="2311374" y="949398"/>
            <a:ext cx="2088728" cy="3662305"/>
          </a:xfrm>
          <a:prstGeom prst="rect">
            <a:avLst/>
          </a:prstGeom>
        </p:spPr>
      </p:pic>
      <p:pic>
        <p:nvPicPr>
          <p:cNvPr id="4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81F655-6B4A-A36D-D2D8-72948DE9E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15" t="11723" r="27183" b="14725"/>
          <a:stretch/>
        </p:blipFill>
        <p:spPr>
          <a:xfrm>
            <a:off x="4463144" y="949397"/>
            <a:ext cx="2137957" cy="3662306"/>
          </a:xfrm>
          <a:prstGeom prst="rect">
            <a:avLst/>
          </a:prstGeom>
        </p:spPr>
      </p:pic>
      <p:pic>
        <p:nvPicPr>
          <p:cNvPr id="5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DA9F3D-81C4-6D2D-9D2E-0DA96F4E1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29" t="11581" r="983" b="14866"/>
          <a:stretch/>
        </p:blipFill>
        <p:spPr>
          <a:xfrm>
            <a:off x="6664144" y="949397"/>
            <a:ext cx="2215318" cy="36623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5FC11A-22D9-4150-DC1C-9ABF8054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2" y="-74282"/>
            <a:ext cx="8229600" cy="857250"/>
          </a:xfrm>
        </p:spPr>
        <p:txBody>
          <a:bodyPr/>
          <a:lstStyle/>
          <a:p>
            <a:r>
              <a:rPr lang="mi-NZ" sz="2400"/>
              <a:t>The NZ Tourism Sustainability Commitment</a:t>
            </a:r>
            <a:endParaRPr lang="en-NZ" sz="2400"/>
          </a:p>
        </p:txBody>
      </p:sp>
    </p:spTree>
    <p:extLst>
      <p:ext uri="{BB962C8B-B14F-4D97-AF65-F5344CB8AC3E}">
        <p14:creationId xmlns:p14="http://schemas.microsoft.com/office/powerpoint/2010/main" val="355035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1DBA4-F395-B6E8-ADC0-7E706886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7143-B3A6-0379-40D2-EDC4B1CCC1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4309" y="106577"/>
            <a:ext cx="8229600" cy="857250"/>
          </a:xfrm>
        </p:spPr>
        <p:txBody>
          <a:bodyPr/>
          <a:lstStyle/>
          <a:p>
            <a:r>
              <a:rPr lang="mi-NZ" sz="2400" dirty="0"/>
              <a:t>Executive Summary - Key Insights</a:t>
            </a:r>
            <a:endParaRPr lang="en-NZ" sz="2400" dirty="0">
              <a:solidFill>
                <a:schemeClr val="accent4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CE21DDA-3F4E-84C0-EBEE-6207984C6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71561"/>
              </p:ext>
            </p:extLst>
          </p:nvPr>
        </p:nvGraphicFramePr>
        <p:xfrm>
          <a:off x="370091" y="700356"/>
          <a:ext cx="8449694" cy="417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499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C9A4-ED1A-C554-8B60-DA6B464919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199" y="-19717"/>
            <a:ext cx="8229600" cy="857250"/>
          </a:xfrm>
        </p:spPr>
        <p:txBody>
          <a:bodyPr/>
          <a:lstStyle/>
          <a:p>
            <a:r>
              <a:rPr lang="mi-NZ" sz="2400"/>
              <a:t>Sustainability Progress</a:t>
            </a:r>
            <a:endParaRPr lang="en-NZ" sz="24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433A4D-2797-0334-1A97-C60441780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989316"/>
              </p:ext>
            </p:extLst>
          </p:nvPr>
        </p:nvGraphicFramePr>
        <p:xfrm>
          <a:off x="891914" y="3001980"/>
          <a:ext cx="7056000" cy="166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245">
                  <a:extLst>
                    <a:ext uri="{9D8B030D-6E8A-4147-A177-3AD203B41FA5}">
                      <a16:colId xmlns:a16="http://schemas.microsoft.com/office/drawing/2014/main" val="97189546"/>
                    </a:ext>
                  </a:extLst>
                </a:gridCol>
                <a:gridCol w="1417245">
                  <a:extLst>
                    <a:ext uri="{9D8B030D-6E8A-4147-A177-3AD203B41FA5}">
                      <a16:colId xmlns:a16="http://schemas.microsoft.com/office/drawing/2014/main" val="677609883"/>
                    </a:ext>
                  </a:extLst>
                </a:gridCol>
                <a:gridCol w="1444862">
                  <a:extLst>
                    <a:ext uri="{9D8B030D-6E8A-4147-A177-3AD203B41FA5}">
                      <a16:colId xmlns:a16="http://schemas.microsoft.com/office/drawing/2014/main" val="2675499263"/>
                    </a:ext>
                  </a:extLst>
                </a:gridCol>
                <a:gridCol w="1382042">
                  <a:extLst>
                    <a:ext uri="{9D8B030D-6E8A-4147-A177-3AD203B41FA5}">
                      <a16:colId xmlns:a16="http://schemas.microsoft.com/office/drawing/2014/main" val="1813620495"/>
                    </a:ext>
                  </a:extLst>
                </a:gridCol>
                <a:gridCol w="1394606">
                  <a:extLst>
                    <a:ext uri="{9D8B030D-6E8A-4147-A177-3AD203B41FA5}">
                      <a16:colId xmlns:a16="http://schemas.microsoft.com/office/drawing/2014/main" val="100684995"/>
                    </a:ext>
                  </a:extLst>
                </a:gridCol>
              </a:tblGrid>
              <a:tr h="4234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2024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53%</a:t>
                      </a: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43%</a:t>
                      </a: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18%</a:t>
                      </a: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5838"/>
                  </a:ext>
                </a:extLst>
              </a:tr>
              <a:tr h="4234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2025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98%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55%</a:t>
                      </a:r>
                      <a:endParaRPr lang="mi-NZ" sz="1400" b="0" dirty="0">
                        <a:solidFill>
                          <a:srgbClr val="53565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48%</a:t>
                      </a: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4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22%</a:t>
                      </a: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066650"/>
                  </a:ext>
                </a:extLst>
              </a:tr>
              <a:tr h="73904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200">
                        <a:solidFill>
                          <a:srgbClr val="53565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2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say sustainability is important to their business</a:t>
                      </a:r>
                      <a:endParaRPr lang="en-NZ" sz="1200">
                        <a:solidFill>
                          <a:srgbClr val="53565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200" b="0" dirty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include sustainability metrics in reporting</a:t>
                      </a:r>
                      <a:endParaRPr lang="en-NZ" sz="1200" dirty="0">
                        <a:solidFill>
                          <a:srgbClr val="53565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200" b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have a sustainability plan</a:t>
                      </a:r>
                      <a:endParaRPr lang="en-NZ" sz="1200" b="0">
                        <a:solidFill>
                          <a:srgbClr val="53565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i-NZ" sz="1200" b="0" dirty="0">
                          <a:solidFill>
                            <a:srgbClr val="53565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have a sustainability budget</a:t>
                      </a:r>
                      <a:endParaRPr lang="en-NZ" sz="1200" b="0" dirty="0">
                        <a:solidFill>
                          <a:srgbClr val="53565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87B9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27457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4AE5D0-D61B-4E8D-507F-9D38352C3CA1}"/>
              </a:ext>
            </a:extLst>
          </p:cNvPr>
          <p:cNvSpPr/>
          <p:nvPr/>
        </p:nvSpPr>
        <p:spPr>
          <a:xfrm>
            <a:off x="5362549" y="419133"/>
            <a:ext cx="3505876" cy="104752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2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1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in previous years there is a big discrepancy between sustainability aspirations and actions.</a:t>
            </a:r>
          </a:p>
          <a:p>
            <a:pPr algn="ctr"/>
            <a:r>
              <a:rPr lang="en-US" sz="1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sz="1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However, there is a slight increase in the number of operators with sustainability metrics, plans and a budget.</a:t>
            </a:r>
          </a:p>
          <a:p>
            <a:pPr algn="ctr"/>
            <a:endParaRPr lang="en-US" sz="12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Graphic 13" descr="Deciduous tree with solid fill">
            <a:extLst>
              <a:ext uri="{FF2B5EF4-FFF2-40B4-BE49-F238E27FC236}">
                <a16:creationId xmlns:a16="http://schemas.microsoft.com/office/drawing/2014/main" id="{E06B48C3-F67B-63B6-3B3C-AE30F0A43E85}"/>
              </a:ext>
            </a:extLst>
          </p:cNvPr>
          <p:cNvSpPr/>
          <p:nvPr/>
        </p:nvSpPr>
        <p:spPr>
          <a:xfrm>
            <a:off x="2339227" y="1400189"/>
            <a:ext cx="1419754" cy="1591583"/>
          </a:xfrm>
          <a:custGeom>
            <a:avLst/>
            <a:gdLst>
              <a:gd name="connsiteX0" fmla="*/ 2048926 w 2261165"/>
              <a:gd name="connsiteY0" fmla="*/ 729233 h 2312865"/>
              <a:gd name="connsiteX1" fmla="*/ 1847571 w 2261165"/>
              <a:gd name="connsiteY1" fmla="*/ 470736 h 2312865"/>
              <a:gd name="connsiteX2" fmla="*/ 1847571 w 2261165"/>
              <a:gd name="connsiteY2" fmla="*/ 446247 h 2312865"/>
              <a:gd name="connsiteX3" fmla="*/ 1510165 w 2261165"/>
              <a:gd name="connsiteY3" fmla="*/ 108841 h 2312865"/>
              <a:gd name="connsiteX4" fmla="*/ 1355067 w 2261165"/>
              <a:gd name="connsiteY4" fmla="*/ 146935 h 2312865"/>
              <a:gd name="connsiteX5" fmla="*/ 1074802 w 2261165"/>
              <a:gd name="connsiteY5" fmla="*/ 0 h 2312865"/>
              <a:gd name="connsiteX6" fmla="*/ 751001 w 2261165"/>
              <a:gd name="connsiteY6" fmla="*/ 234008 h 2312865"/>
              <a:gd name="connsiteX7" fmla="*/ 585019 w 2261165"/>
              <a:gd name="connsiteY7" fmla="*/ 190471 h 2312865"/>
              <a:gd name="connsiteX8" fmla="*/ 244892 w 2261165"/>
              <a:gd name="connsiteY8" fmla="*/ 530598 h 2312865"/>
              <a:gd name="connsiteX9" fmla="*/ 304754 w 2261165"/>
              <a:gd name="connsiteY9" fmla="*/ 721070 h 2312865"/>
              <a:gd name="connsiteX10" fmla="*/ 0 w 2261165"/>
              <a:gd name="connsiteY10" fmla="*/ 1115617 h 2312865"/>
              <a:gd name="connsiteX11" fmla="*/ 408153 w 2261165"/>
              <a:gd name="connsiteY11" fmla="*/ 1523770 h 2312865"/>
              <a:gd name="connsiteX12" fmla="*/ 506109 w 2261165"/>
              <a:gd name="connsiteY12" fmla="*/ 1512886 h 2312865"/>
              <a:gd name="connsiteX13" fmla="*/ 938751 w 2261165"/>
              <a:gd name="connsiteY13" fmla="*/ 1945528 h 2312865"/>
              <a:gd name="connsiteX14" fmla="*/ 927867 w 2261165"/>
              <a:gd name="connsiteY14" fmla="*/ 2204024 h 2312865"/>
              <a:gd name="connsiteX15" fmla="*/ 911541 w 2261165"/>
              <a:gd name="connsiteY15" fmla="*/ 2242119 h 2312865"/>
              <a:gd name="connsiteX16" fmla="*/ 887052 w 2261165"/>
              <a:gd name="connsiteY16" fmla="*/ 2266608 h 2312865"/>
              <a:gd name="connsiteX17" fmla="*/ 906099 w 2261165"/>
              <a:gd name="connsiteY17" fmla="*/ 2312865 h 2312865"/>
              <a:gd name="connsiteX18" fmla="*/ 1205411 w 2261165"/>
              <a:gd name="connsiteY18" fmla="*/ 2312865 h 2312865"/>
              <a:gd name="connsiteX19" fmla="*/ 1229900 w 2261165"/>
              <a:gd name="connsiteY19" fmla="*/ 2272050 h 2312865"/>
              <a:gd name="connsiteX20" fmla="*/ 1208132 w 2261165"/>
              <a:gd name="connsiteY20" fmla="*/ 2236677 h 2312865"/>
              <a:gd name="connsiteX21" fmla="*/ 1191806 w 2261165"/>
              <a:gd name="connsiteY21" fmla="*/ 2198583 h 2312865"/>
              <a:gd name="connsiteX22" fmla="*/ 1180922 w 2261165"/>
              <a:gd name="connsiteY22" fmla="*/ 1869339 h 2312865"/>
              <a:gd name="connsiteX23" fmla="*/ 1183643 w 2261165"/>
              <a:gd name="connsiteY23" fmla="*/ 1863897 h 2312865"/>
              <a:gd name="connsiteX24" fmla="*/ 1474792 w 2261165"/>
              <a:gd name="connsiteY24" fmla="*/ 1632611 h 2312865"/>
              <a:gd name="connsiteX25" fmla="*/ 1828524 w 2261165"/>
              <a:gd name="connsiteY25" fmla="*/ 1341462 h 2312865"/>
              <a:gd name="connsiteX26" fmla="*/ 1934644 w 2261165"/>
              <a:gd name="connsiteY26" fmla="*/ 1360509 h 2312865"/>
              <a:gd name="connsiteX27" fmla="*/ 2261166 w 2261165"/>
              <a:gd name="connsiteY27" fmla="*/ 1033987 h 2312865"/>
              <a:gd name="connsiteX28" fmla="*/ 2048926 w 2261165"/>
              <a:gd name="connsiteY28" fmla="*/ 729233 h 2312865"/>
              <a:gd name="connsiteX29" fmla="*/ 1069360 w 2261165"/>
              <a:gd name="connsiteY29" fmla="*/ 1559143 h 2312865"/>
              <a:gd name="connsiteX30" fmla="*/ 1012219 w 2261165"/>
              <a:gd name="connsiteY30" fmla="*/ 1330578 h 2312865"/>
              <a:gd name="connsiteX31" fmla="*/ 1197248 w 2261165"/>
              <a:gd name="connsiteY31" fmla="*/ 1267994 h 2312865"/>
              <a:gd name="connsiteX32" fmla="*/ 1069360 w 2261165"/>
              <a:gd name="connsiteY32" fmla="*/ 1559143 h 2312865"/>
              <a:gd name="connsiteX33" fmla="*/ 658486 w 2261165"/>
              <a:gd name="connsiteY33" fmla="*/ 1436697 h 2312865"/>
              <a:gd name="connsiteX34" fmla="*/ 778211 w 2261165"/>
              <a:gd name="connsiteY34" fmla="*/ 1289762 h 2312865"/>
              <a:gd name="connsiteX35" fmla="*/ 854400 w 2261165"/>
              <a:gd name="connsiteY35" fmla="*/ 1316973 h 2312865"/>
              <a:gd name="connsiteX36" fmla="*/ 938751 w 2261165"/>
              <a:gd name="connsiteY36" fmla="*/ 1651658 h 2312865"/>
              <a:gd name="connsiteX37" fmla="*/ 658486 w 2261165"/>
              <a:gd name="connsiteY37" fmla="*/ 1436697 h 2312865"/>
              <a:gd name="connsiteX38" fmla="*/ 1412208 w 2261165"/>
              <a:gd name="connsiteY38" fmla="*/ 1510165 h 2312865"/>
              <a:gd name="connsiteX39" fmla="*/ 1186364 w 2261165"/>
              <a:gd name="connsiteY39" fmla="*/ 1638053 h 2312865"/>
              <a:gd name="connsiteX40" fmla="*/ 1382277 w 2261165"/>
              <a:gd name="connsiteY40" fmla="*/ 1235342 h 2312865"/>
              <a:gd name="connsiteX41" fmla="*/ 1619006 w 2261165"/>
              <a:gd name="connsiteY41" fmla="*/ 1303368 h 2312865"/>
              <a:gd name="connsiteX42" fmla="*/ 1695194 w 2261165"/>
              <a:gd name="connsiteY42" fmla="*/ 1295204 h 2312865"/>
              <a:gd name="connsiteX43" fmla="*/ 1412208 w 2261165"/>
              <a:gd name="connsiteY43" fmla="*/ 1510165 h 23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261165" h="2312865">
                <a:moveTo>
                  <a:pt x="2048926" y="729233"/>
                </a:moveTo>
                <a:cubicBezTo>
                  <a:pt x="2016274" y="620392"/>
                  <a:pt x="1945528" y="527877"/>
                  <a:pt x="1847571" y="470736"/>
                </a:cubicBezTo>
                <a:cubicBezTo>
                  <a:pt x="1847571" y="462573"/>
                  <a:pt x="1847571" y="454410"/>
                  <a:pt x="1847571" y="446247"/>
                </a:cubicBezTo>
                <a:cubicBezTo>
                  <a:pt x="1850292" y="261218"/>
                  <a:pt x="1697915" y="108841"/>
                  <a:pt x="1510165" y="108841"/>
                </a:cubicBezTo>
                <a:cubicBezTo>
                  <a:pt x="1453024" y="108841"/>
                  <a:pt x="1401324" y="122446"/>
                  <a:pt x="1355067" y="146935"/>
                </a:cubicBezTo>
                <a:cubicBezTo>
                  <a:pt x="1292483" y="57141"/>
                  <a:pt x="1191806" y="0"/>
                  <a:pt x="1074802" y="0"/>
                </a:cubicBezTo>
                <a:cubicBezTo>
                  <a:pt x="925146" y="0"/>
                  <a:pt x="797258" y="97957"/>
                  <a:pt x="751001" y="234008"/>
                </a:cubicBezTo>
                <a:cubicBezTo>
                  <a:pt x="702023" y="206797"/>
                  <a:pt x="644881" y="190471"/>
                  <a:pt x="585019" y="190471"/>
                </a:cubicBezTo>
                <a:cubicBezTo>
                  <a:pt x="397269" y="190471"/>
                  <a:pt x="244892" y="342848"/>
                  <a:pt x="244892" y="530598"/>
                </a:cubicBezTo>
                <a:cubicBezTo>
                  <a:pt x="244892" y="601345"/>
                  <a:pt x="266660" y="666649"/>
                  <a:pt x="304754" y="721070"/>
                </a:cubicBezTo>
                <a:cubicBezTo>
                  <a:pt x="127888" y="767327"/>
                  <a:pt x="0" y="925146"/>
                  <a:pt x="0" y="1115617"/>
                </a:cubicBezTo>
                <a:cubicBezTo>
                  <a:pt x="0" y="1341462"/>
                  <a:pt x="182308" y="1523770"/>
                  <a:pt x="408153" y="1523770"/>
                </a:cubicBezTo>
                <a:cubicBezTo>
                  <a:pt x="440805" y="1523770"/>
                  <a:pt x="473457" y="1518328"/>
                  <a:pt x="506109" y="1512886"/>
                </a:cubicBezTo>
                <a:cubicBezTo>
                  <a:pt x="636718" y="1572748"/>
                  <a:pt x="925146" y="1746893"/>
                  <a:pt x="938751" y="1945528"/>
                </a:cubicBezTo>
                <a:lnTo>
                  <a:pt x="927867" y="2204024"/>
                </a:lnTo>
                <a:cubicBezTo>
                  <a:pt x="927867" y="2217630"/>
                  <a:pt x="922425" y="2231235"/>
                  <a:pt x="911541" y="2242119"/>
                </a:cubicBezTo>
                <a:lnTo>
                  <a:pt x="887052" y="2266608"/>
                </a:lnTo>
                <a:cubicBezTo>
                  <a:pt x="870726" y="2285655"/>
                  <a:pt x="881610" y="2312865"/>
                  <a:pt x="906099" y="2312865"/>
                </a:cubicBezTo>
                <a:lnTo>
                  <a:pt x="1205411" y="2312865"/>
                </a:lnTo>
                <a:cubicBezTo>
                  <a:pt x="1227179" y="2312865"/>
                  <a:pt x="1238063" y="2291097"/>
                  <a:pt x="1229900" y="2272050"/>
                </a:cubicBezTo>
                <a:cubicBezTo>
                  <a:pt x="1229900" y="2272050"/>
                  <a:pt x="1216295" y="2244840"/>
                  <a:pt x="1208132" y="2236677"/>
                </a:cubicBezTo>
                <a:cubicBezTo>
                  <a:pt x="1199969" y="2225793"/>
                  <a:pt x="1191806" y="2214909"/>
                  <a:pt x="1191806" y="2198583"/>
                </a:cubicBezTo>
                <a:lnTo>
                  <a:pt x="1180922" y="1869339"/>
                </a:lnTo>
                <a:cubicBezTo>
                  <a:pt x="1180922" y="1866618"/>
                  <a:pt x="1183643" y="1863897"/>
                  <a:pt x="1183643" y="1863897"/>
                </a:cubicBezTo>
                <a:cubicBezTo>
                  <a:pt x="1205411" y="1765941"/>
                  <a:pt x="1336020" y="1700636"/>
                  <a:pt x="1474792" y="1632611"/>
                </a:cubicBezTo>
                <a:cubicBezTo>
                  <a:pt x="1613564" y="1564585"/>
                  <a:pt x="1776825" y="1482955"/>
                  <a:pt x="1828524" y="1341462"/>
                </a:cubicBezTo>
                <a:cubicBezTo>
                  <a:pt x="1861176" y="1352346"/>
                  <a:pt x="1896549" y="1360509"/>
                  <a:pt x="1934644" y="1360509"/>
                </a:cubicBezTo>
                <a:cubicBezTo>
                  <a:pt x="2114231" y="1360509"/>
                  <a:pt x="2261166" y="1213574"/>
                  <a:pt x="2261166" y="1033987"/>
                </a:cubicBezTo>
                <a:cubicBezTo>
                  <a:pt x="2258445" y="895215"/>
                  <a:pt x="2171372" y="775490"/>
                  <a:pt x="2048926" y="729233"/>
                </a:cubicBezTo>
                <a:close/>
                <a:moveTo>
                  <a:pt x="1069360" y="1559143"/>
                </a:moveTo>
                <a:cubicBezTo>
                  <a:pt x="1061197" y="1491118"/>
                  <a:pt x="1044871" y="1409487"/>
                  <a:pt x="1012219" y="1330578"/>
                </a:cubicBezTo>
                <a:cubicBezTo>
                  <a:pt x="1080244" y="1322415"/>
                  <a:pt x="1142827" y="1300647"/>
                  <a:pt x="1197248" y="1267994"/>
                </a:cubicBezTo>
                <a:cubicBezTo>
                  <a:pt x="1140107" y="1365951"/>
                  <a:pt x="1096570" y="1472071"/>
                  <a:pt x="1069360" y="1559143"/>
                </a:cubicBezTo>
                <a:close/>
                <a:moveTo>
                  <a:pt x="658486" y="1436697"/>
                </a:moveTo>
                <a:cubicBezTo>
                  <a:pt x="707465" y="1398603"/>
                  <a:pt x="748280" y="1346904"/>
                  <a:pt x="778211" y="1289762"/>
                </a:cubicBezTo>
                <a:cubicBezTo>
                  <a:pt x="802700" y="1300647"/>
                  <a:pt x="827189" y="1311531"/>
                  <a:pt x="854400" y="1316973"/>
                </a:cubicBezTo>
                <a:cubicBezTo>
                  <a:pt x="925146" y="1433976"/>
                  <a:pt x="938751" y="1567306"/>
                  <a:pt x="938751" y="1651658"/>
                </a:cubicBezTo>
                <a:cubicBezTo>
                  <a:pt x="851679" y="1559143"/>
                  <a:pt x="740117" y="1485676"/>
                  <a:pt x="658486" y="1436697"/>
                </a:cubicBezTo>
                <a:close/>
                <a:moveTo>
                  <a:pt x="1412208" y="1510165"/>
                </a:moveTo>
                <a:cubicBezTo>
                  <a:pt x="1333299" y="1548259"/>
                  <a:pt x="1251668" y="1589074"/>
                  <a:pt x="1186364" y="1638053"/>
                </a:cubicBezTo>
                <a:cubicBezTo>
                  <a:pt x="1221737" y="1526491"/>
                  <a:pt x="1284320" y="1357788"/>
                  <a:pt x="1382277" y="1235342"/>
                </a:cubicBezTo>
                <a:cubicBezTo>
                  <a:pt x="1450302" y="1278878"/>
                  <a:pt x="1531933" y="1303368"/>
                  <a:pt x="1619006" y="1303368"/>
                </a:cubicBezTo>
                <a:cubicBezTo>
                  <a:pt x="1646216" y="1303368"/>
                  <a:pt x="1670705" y="1300647"/>
                  <a:pt x="1695194" y="1295204"/>
                </a:cubicBezTo>
                <a:cubicBezTo>
                  <a:pt x="1665263" y="1379556"/>
                  <a:pt x="1559143" y="1436697"/>
                  <a:pt x="1412208" y="1510165"/>
                </a:cubicBezTo>
                <a:close/>
              </a:path>
            </a:pathLst>
          </a:custGeom>
          <a:solidFill>
            <a:schemeClr val="tx2"/>
          </a:solidFill>
          <a:ln w="27186" cap="flat">
            <a:noFill/>
            <a:prstDash val="solid"/>
            <a:miter/>
          </a:ln>
        </p:spPr>
        <p:txBody>
          <a:bodyPr rtlCol="0" anchor="ctr"/>
          <a:lstStyle/>
          <a:p>
            <a:endParaRPr lang="en-NZ" sz="2400"/>
          </a:p>
        </p:txBody>
      </p:sp>
      <p:pic>
        <p:nvPicPr>
          <p:cNvPr id="7" name="Graphic 6" descr="Plant with solid fill">
            <a:extLst>
              <a:ext uri="{FF2B5EF4-FFF2-40B4-BE49-F238E27FC236}">
                <a16:creationId xmlns:a16="http://schemas.microsoft.com/office/drawing/2014/main" id="{4926C086-4EBF-A937-702F-BAEC7C025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3129" y="2307202"/>
            <a:ext cx="728154" cy="7281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27BE67-1BC1-FAEC-435C-E07306A7D7FA}"/>
              </a:ext>
            </a:extLst>
          </p:cNvPr>
          <p:cNvGrpSpPr/>
          <p:nvPr/>
        </p:nvGrpSpPr>
        <p:grpSpPr>
          <a:xfrm>
            <a:off x="6773799" y="2253411"/>
            <a:ext cx="586236" cy="728153"/>
            <a:chOff x="6547670" y="2081162"/>
            <a:chExt cx="1134981" cy="1435122"/>
          </a:xfrm>
          <a:solidFill>
            <a:schemeClr val="accent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5903BB-E09D-4953-6BB1-E1BF4FE82E21}"/>
                </a:ext>
              </a:extLst>
            </p:cNvPr>
            <p:cNvGrpSpPr/>
            <p:nvPr/>
          </p:nvGrpSpPr>
          <p:grpSpPr>
            <a:xfrm>
              <a:off x="7265775" y="2780571"/>
              <a:ext cx="242778" cy="229567"/>
              <a:chOff x="7528387" y="2819821"/>
              <a:chExt cx="242778" cy="229567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66D7A0C-F1D4-476C-6C02-86ED3D2F868D}"/>
                  </a:ext>
                </a:extLst>
              </p:cNvPr>
              <p:cNvSpPr/>
              <p:nvPr/>
            </p:nvSpPr>
            <p:spPr>
              <a:xfrm>
                <a:off x="7630540" y="2819821"/>
                <a:ext cx="62612" cy="99216"/>
              </a:xfrm>
              <a:custGeom>
                <a:avLst/>
                <a:gdLst>
                  <a:gd name="connsiteX0" fmla="*/ 7 w 62612"/>
                  <a:gd name="connsiteY0" fmla="*/ 67247 h 99216"/>
                  <a:gd name="connsiteX1" fmla="*/ 30642 w 62612"/>
                  <a:gd name="connsiteY1" fmla="*/ 99210 h 99216"/>
                  <a:gd name="connsiteX2" fmla="*/ 62605 w 62612"/>
                  <a:gd name="connsiteY2" fmla="*/ 68576 h 99216"/>
                  <a:gd name="connsiteX3" fmla="*/ 62605 w 62612"/>
                  <a:gd name="connsiteY3" fmla="*/ 67247 h 99216"/>
                  <a:gd name="connsiteX4" fmla="*/ 31299 w 62612"/>
                  <a:gd name="connsiteY4" fmla="*/ 0 h 99216"/>
                  <a:gd name="connsiteX5" fmla="*/ 7 w 62612"/>
                  <a:gd name="connsiteY5" fmla="*/ 67247 h 9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2" h="99216">
                    <a:moveTo>
                      <a:pt x="7" y="67247"/>
                    </a:moveTo>
                    <a:cubicBezTo>
                      <a:pt x="-359" y="84533"/>
                      <a:pt x="13357" y="98843"/>
                      <a:pt x="30642" y="99210"/>
                    </a:cubicBezTo>
                    <a:cubicBezTo>
                      <a:pt x="47928" y="99577"/>
                      <a:pt x="62239" y="85862"/>
                      <a:pt x="62605" y="68576"/>
                    </a:cubicBezTo>
                    <a:cubicBezTo>
                      <a:pt x="62615" y="68132"/>
                      <a:pt x="62615" y="67689"/>
                      <a:pt x="62605" y="67247"/>
                    </a:cubicBezTo>
                    <a:cubicBezTo>
                      <a:pt x="62605" y="46452"/>
                      <a:pt x="31299" y="0"/>
                      <a:pt x="31299" y="0"/>
                    </a:cubicBezTo>
                    <a:cubicBezTo>
                      <a:pt x="31299" y="0"/>
                      <a:pt x="7" y="46325"/>
                      <a:pt x="7" y="67247"/>
                    </a:cubicBezTo>
                    <a:close/>
                  </a:path>
                </a:pathLst>
              </a:custGeom>
              <a:grpFill/>
              <a:ln w="140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4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0FDCE6-732D-410C-8F4C-DDE77000E445}"/>
                  </a:ext>
                </a:extLst>
              </p:cNvPr>
              <p:cNvSpPr/>
              <p:nvPr/>
            </p:nvSpPr>
            <p:spPr>
              <a:xfrm>
                <a:off x="7528387" y="2903834"/>
                <a:ext cx="62611" cy="98567"/>
              </a:xfrm>
              <a:custGeom>
                <a:avLst/>
                <a:gdLst>
                  <a:gd name="connsiteX0" fmla="*/ 31306 w 62611"/>
                  <a:gd name="connsiteY0" fmla="*/ 98567 h 98567"/>
                  <a:gd name="connsiteX1" fmla="*/ 62612 w 62611"/>
                  <a:gd name="connsiteY1" fmla="*/ 67261 h 98567"/>
                  <a:gd name="connsiteX2" fmla="*/ 62612 w 62611"/>
                  <a:gd name="connsiteY2" fmla="*/ 67233 h 98567"/>
                  <a:gd name="connsiteX3" fmla="*/ 31306 w 62611"/>
                  <a:gd name="connsiteY3" fmla="*/ 0 h 98567"/>
                  <a:gd name="connsiteX4" fmla="*/ 0 w 62611"/>
                  <a:gd name="connsiteY4" fmla="*/ 67233 h 98567"/>
                  <a:gd name="connsiteX5" fmla="*/ 31278 w 62611"/>
                  <a:gd name="connsiteY5" fmla="*/ 98567 h 98567"/>
                  <a:gd name="connsiteX6" fmla="*/ 31306 w 62611"/>
                  <a:gd name="connsiteY6" fmla="*/ 98567 h 98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11" h="98567">
                    <a:moveTo>
                      <a:pt x="31306" y="98567"/>
                    </a:moveTo>
                    <a:cubicBezTo>
                      <a:pt x="48596" y="98567"/>
                      <a:pt x="62612" y="84551"/>
                      <a:pt x="62612" y="67261"/>
                    </a:cubicBezTo>
                    <a:cubicBezTo>
                      <a:pt x="62612" y="67251"/>
                      <a:pt x="62612" y="67243"/>
                      <a:pt x="62612" y="67233"/>
                    </a:cubicBezTo>
                    <a:cubicBezTo>
                      <a:pt x="62612" y="46452"/>
                      <a:pt x="31306" y="0"/>
                      <a:pt x="31306" y="0"/>
                    </a:cubicBezTo>
                    <a:cubicBezTo>
                      <a:pt x="31306" y="0"/>
                      <a:pt x="0" y="46325"/>
                      <a:pt x="0" y="67233"/>
                    </a:cubicBezTo>
                    <a:cubicBezTo>
                      <a:pt x="-16" y="84523"/>
                      <a:pt x="13988" y="98552"/>
                      <a:pt x="31278" y="98567"/>
                    </a:cubicBezTo>
                    <a:cubicBezTo>
                      <a:pt x="31288" y="98567"/>
                      <a:pt x="31296" y="98567"/>
                      <a:pt x="31306" y="98567"/>
                    </a:cubicBezTo>
                    <a:close/>
                  </a:path>
                </a:pathLst>
              </a:custGeom>
              <a:grpFill/>
              <a:ln w="140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4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D25CE76-6C13-1203-10D6-713E10A9EB5C}"/>
                  </a:ext>
                </a:extLst>
              </p:cNvPr>
              <p:cNvSpPr/>
              <p:nvPr/>
            </p:nvSpPr>
            <p:spPr>
              <a:xfrm>
                <a:off x="7708535" y="2949215"/>
                <a:ext cx="62630" cy="100173"/>
              </a:xfrm>
              <a:custGeom>
                <a:avLst/>
                <a:gdLst>
                  <a:gd name="connsiteX0" fmla="*/ 31315 w 62630"/>
                  <a:gd name="connsiteY0" fmla="*/ 100173 h 100173"/>
                  <a:gd name="connsiteX1" fmla="*/ 62621 w 62630"/>
                  <a:gd name="connsiteY1" fmla="*/ 67247 h 100173"/>
                  <a:gd name="connsiteX2" fmla="*/ 31315 w 62630"/>
                  <a:gd name="connsiteY2" fmla="*/ 0 h 100173"/>
                  <a:gd name="connsiteX3" fmla="*/ 9 w 62630"/>
                  <a:gd name="connsiteY3" fmla="*/ 67247 h 100173"/>
                  <a:gd name="connsiteX4" fmla="*/ 31315 w 62630"/>
                  <a:gd name="connsiteY4" fmla="*/ 100173 h 100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30" h="100173">
                    <a:moveTo>
                      <a:pt x="31315" y="100173"/>
                    </a:moveTo>
                    <a:cubicBezTo>
                      <a:pt x="49039" y="99697"/>
                      <a:pt x="63039" y="84973"/>
                      <a:pt x="62621" y="67247"/>
                    </a:cubicBezTo>
                    <a:cubicBezTo>
                      <a:pt x="62621" y="46452"/>
                      <a:pt x="31315" y="0"/>
                      <a:pt x="31315" y="0"/>
                    </a:cubicBezTo>
                    <a:cubicBezTo>
                      <a:pt x="31315" y="0"/>
                      <a:pt x="9" y="46339"/>
                      <a:pt x="9" y="67247"/>
                    </a:cubicBezTo>
                    <a:cubicBezTo>
                      <a:pt x="-409" y="84973"/>
                      <a:pt x="13591" y="99697"/>
                      <a:pt x="31315" y="100173"/>
                    </a:cubicBezTo>
                    <a:close/>
                  </a:path>
                </a:pathLst>
              </a:custGeom>
              <a:grpFill/>
              <a:ln w="140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 sz="240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78565E2-AD7C-E28E-45E7-15C698CD0E00}"/>
                </a:ext>
              </a:extLst>
            </p:cNvPr>
            <p:cNvSpPr/>
            <p:nvPr/>
          </p:nvSpPr>
          <p:spPr>
            <a:xfrm>
              <a:off x="6547670" y="2081162"/>
              <a:ext cx="832889" cy="682804"/>
            </a:xfrm>
            <a:custGeom>
              <a:avLst/>
              <a:gdLst>
                <a:gd name="connsiteX0" fmla="*/ 782803 w 832889"/>
                <a:gd name="connsiteY0" fmla="*/ 602964 h 682804"/>
                <a:gd name="connsiteX1" fmla="*/ 808679 w 832889"/>
                <a:gd name="connsiteY1" fmla="*/ 627160 h 682804"/>
                <a:gd name="connsiteX2" fmla="*/ 832889 w 832889"/>
                <a:gd name="connsiteY2" fmla="*/ 602090 h 682804"/>
                <a:gd name="connsiteX3" fmla="*/ 832889 w 832889"/>
                <a:gd name="connsiteY3" fmla="*/ 494647 h 682804"/>
                <a:gd name="connsiteX4" fmla="*/ 807790 w 832889"/>
                <a:gd name="connsiteY4" fmla="*/ 469646 h 682804"/>
                <a:gd name="connsiteX5" fmla="*/ 782789 w 832889"/>
                <a:gd name="connsiteY5" fmla="*/ 494746 h 682804"/>
                <a:gd name="connsiteX6" fmla="*/ 782803 w 832889"/>
                <a:gd name="connsiteY6" fmla="*/ 495535 h 682804"/>
                <a:gd name="connsiteX7" fmla="*/ 781295 w 832889"/>
                <a:gd name="connsiteY7" fmla="*/ 524699 h 682804"/>
                <a:gd name="connsiteX8" fmla="*/ 432563 w 832889"/>
                <a:gd name="connsiteY8" fmla="*/ 524699 h 682804"/>
                <a:gd name="connsiteX9" fmla="*/ 538484 w 832889"/>
                <a:gd name="connsiteY9" fmla="*/ 418777 h 682804"/>
                <a:gd name="connsiteX10" fmla="*/ 542373 w 832889"/>
                <a:gd name="connsiteY10" fmla="*/ 413522 h 682804"/>
                <a:gd name="connsiteX11" fmla="*/ 515853 w 832889"/>
                <a:gd name="connsiteY11" fmla="*/ 60550 h 682804"/>
                <a:gd name="connsiteX12" fmla="*/ 162881 w 832889"/>
                <a:gd name="connsiteY12" fmla="*/ 87071 h 682804"/>
                <a:gd name="connsiteX13" fmla="*/ 107514 w 832889"/>
                <a:gd name="connsiteY13" fmla="*/ 300951 h 682804"/>
                <a:gd name="connsiteX14" fmla="*/ 7341 w 832889"/>
                <a:gd name="connsiteY14" fmla="*/ 401124 h 682804"/>
                <a:gd name="connsiteX15" fmla="*/ 7333 w 832889"/>
                <a:gd name="connsiteY15" fmla="*/ 436551 h 682804"/>
                <a:gd name="connsiteX16" fmla="*/ 7341 w 832889"/>
                <a:gd name="connsiteY16" fmla="*/ 436558 h 682804"/>
                <a:gd name="connsiteX17" fmla="*/ 246770 w 832889"/>
                <a:gd name="connsiteY17" fmla="*/ 675452 h 682804"/>
                <a:gd name="connsiteX18" fmla="*/ 282156 w 832889"/>
                <a:gd name="connsiteY18" fmla="*/ 675500 h 682804"/>
                <a:gd name="connsiteX19" fmla="*/ 282204 w 832889"/>
                <a:gd name="connsiteY19" fmla="*/ 675452 h 682804"/>
                <a:gd name="connsiteX20" fmla="*/ 326529 w 832889"/>
                <a:gd name="connsiteY20" fmla="*/ 631128 h 682804"/>
                <a:gd name="connsiteX21" fmla="*/ 782803 w 832889"/>
                <a:gd name="connsiteY21" fmla="*/ 578547 h 682804"/>
                <a:gd name="connsiteX22" fmla="*/ 299548 w 832889"/>
                <a:gd name="connsiteY22" fmla="*/ 144323 h 682804"/>
                <a:gd name="connsiteX23" fmla="*/ 264162 w 832889"/>
                <a:gd name="connsiteY23" fmla="*/ 144275 h 682804"/>
                <a:gd name="connsiteX24" fmla="*/ 264114 w 832889"/>
                <a:gd name="connsiteY24" fmla="*/ 144323 h 682804"/>
                <a:gd name="connsiteX25" fmla="*/ 152669 w 832889"/>
                <a:gd name="connsiteY25" fmla="*/ 255753 h 682804"/>
                <a:gd name="connsiteX26" fmla="*/ 347135 w 832889"/>
                <a:gd name="connsiteY26" fmla="*/ 49721 h 682804"/>
                <a:gd name="connsiteX27" fmla="*/ 553167 w 832889"/>
                <a:gd name="connsiteY27" fmla="*/ 244186 h 682804"/>
                <a:gd name="connsiteX28" fmla="*/ 518281 w 832889"/>
                <a:gd name="connsiteY28" fmla="*/ 363055 h 6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32889" h="682804">
                  <a:moveTo>
                    <a:pt x="782803" y="602964"/>
                  </a:moveTo>
                  <a:cubicBezTo>
                    <a:pt x="783266" y="616791"/>
                    <a:pt x="794852" y="627624"/>
                    <a:pt x="808679" y="627160"/>
                  </a:cubicBezTo>
                  <a:cubicBezTo>
                    <a:pt x="822193" y="626708"/>
                    <a:pt x="832908" y="615612"/>
                    <a:pt x="832889" y="602090"/>
                  </a:cubicBezTo>
                  <a:lnTo>
                    <a:pt x="832889" y="494647"/>
                  </a:lnTo>
                  <a:cubicBezTo>
                    <a:pt x="832863" y="480812"/>
                    <a:pt x="821625" y="469619"/>
                    <a:pt x="807790" y="469646"/>
                  </a:cubicBezTo>
                  <a:cubicBezTo>
                    <a:pt x="793956" y="469673"/>
                    <a:pt x="782762" y="480910"/>
                    <a:pt x="782789" y="494746"/>
                  </a:cubicBezTo>
                  <a:cubicBezTo>
                    <a:pt x="782789" y="495008"/>
                    <a:pt x="782794" y="495271"/>
                    <a:pt x="782803" y="495535"/>
                  </a:cubicBezTo>
                  <a:lnTo>
                    <a:pt x="781295" y="524699"/>
                  </a:lnTo>
                  <a:lnTo>
                    <a:pt x="432563" y="524699"/>
                  </a:lnTo>
                  <a:lnTo>
                    <a:pt x="538484" y="418777"/>
                  </a:lnTo>
                  <a:cubicBezTo>
                    <a:pt x="540002" y="417201"/>
                    <a:pt x="541309" y="415434"/>
                    <a:pt x="542373" y="413522"/>
                  </a:cubicBezTo>
                  <a:cubicBezTo>
                    <a:pt x="632520" y="308728"/>
                    <a:pt x="620646" y="150698"/>
                    <a:pt x="515853" y="60550"/>
                  </a:cubicBezTo>
                  <a:cubicBezTo>
                    <a:pt x="411059" y="-29597"/>
                    <a:pt x="253029" y="-17723"/>
                    <a:pt x="162881" y="87071"/>
                  </a:cubicBezTo>
                  <a:cubicBezTo>
                    <a:pt x="112256" y="145920"/>
                    <a:pt x="91803" y="224929"/>
                    <a:pt x="107514" y="300951"/>
                  </a:cubicBezTo>
                  <a:lnTo>
                    <a:pt x="7341" y="401124"/>
                  </a:lnTo>
                  <a:cubicBezTo>
                    <a:pt x="-2444" y="410904"/>
                    <a:pt x="-2447" y="426766"/>
                    <a:pt x="7333" y="436551"/>
                  </a:cubicBezTo>
                  <a:cubicBezTo>
                    <a:pt x="7336" y="436552"/>
                    <a:pt x="7338" y="436555"/>
                    <a:pt x="7341" y="436558"/>
                  </a:cubicBezTo>
                  <a:lnTo>
                    <a:pt x="246770" y="675452"/>
                  </a:lnTo>
                  <a:cubicBezTo>
                    <a:pt x="256528" y="685237"/>
                    <a:pt x="272372" y="685258"/>
                    <a:pt x="282156" y="675500"/>
                  </a:cubicBezTo>
                  <a:cubicBezTo>
                    <a:pt x="282173" y="675483"/>
                    <a:pt x="282189" y="675467"/>
                    <a:pt x="282204" y="675452"/>
                  </a:cubicBezTo>
                  <a:lnTo>
                    <a:pt x="326529" y="631128"/>
                  </a:lnTo>
                  <a:lnTo>
                    <a:pt x="782803" y="578547"/>
                  </a:lnTo>
                  <a:close/>
                  <a:moveTo>
                    <a:pt x="299548" y="144323"/>
                  </a:moveTo>
                  <a:cubicBezTo>
                    <a:pt x="289790" y="134538"/>
                    <a:pt x="273947" y="134517"/>
                    <a:pt x="264162" y="144275"/>
                  </a:cubicBezTo>
                  <a:cubicBezTo>
                    <a:pt x="264145" y="144292"/>
                    <a:pt x="264129" y="144307"/>
                    <a:pt x="264114" y="144323"/>
                  </a:cubicBezTo>
                  <a:lnTo>
                    <a:pt x="152669" y="255753"/>
                  </a:lnTo>
                  <a:cubicBezTo>
                    <a:pt x="149475" y="145158"/>
                    <a:pt x="236540" y="52915"/>
                    <a:pt x="347135" y="49721"/>
                  </a:cubicBezTo>
                  <a:cubicBezTo>
                    <a:pt x="457729" y="46527"/>
                    <a:pt x="549973" y="133592"/>
                    <a:pt x="553167" y="244186"/>
                  </a:cubicBezTo>
                  <a:cubicBezTo>
                    <a:pt x="554390" y="286499"/>
                    <a:pt x="542176" y="328113"/>
                    <a:pt x="518281" y="363055"/>
                  </a:cubicBezTo>
                  <a:close/>
                </a:path>
              </a:pathLst>
            </a:custGeom>
            <a:grpFill/>
            <a:ln w="14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0D894-AF8E-73D8-BFD7-F9753CD18EBC}"/>
                </a:ext>
              </a:extLst>
            </p:cNvPr>
            <p:cNvSpPr/>
            <p:nvPr/>
          </p:nvSpPr>
          <p:spPr>
            <a:xfrm>
              <a:off x="7209195" y="3065371"/>
              <a:ext cx="473456" cy="450913"/>
            </a:xfrm>
            <a:custGeom>
              <a:avLst/>
              <a:gdLst>
                <a:gd name="connsiteX0" fmla="*/ 349197 w 473456"/>
                <a:gd name="connsiteY0" fmla="*/ 391105 h 450913"/>
                <a:gd name="connsiteX1" fmla="*/ 260901 w 473456"/>
                <a:gd name="connsiteY1" fmla="*/ 356080 h 450913"/>
                <a:gd name="connsiteX2" fmla="*/ 248221 w 473456"/>
                <a:gd name="connsiteY2" fmla="*/ 356728 h 450913"/>
                <a:gd name="connsiteX3" fmla="*/ 238443 w 473456"/>
                <a:gd name="connsiteY3" fmla="*/ 359123 h 450913"/>
                <a:gd name="connsiteX4" fmla="*/ 237387 w 473456"/>
                <a:gd name="connsiteY4" fmla="*/ 304387 h 450913"/>
                <a:gd name="connsiteX5" fmla="*/ 247559 w 473456"/>
                <a:gd name="connsiteY5" fmla="*/ 260500 h 450913"/>
                <a:gd name="connsiteX6" fmla="*/ 288417 w 473456"/>
                <a:gd name="connsiteY6" fmla="*/ 212132 h 450913"/>
                <a:gd name="connsiteX7" fmla="*/ 428350 w 473456"/>
                <a:gd name="connsiteY7" fmla="*/ 167047 h 450913"/>
                <a:gd name="connsiteX8" fmla="*/ 471913 w 473456"/>
                <a:gd name="connsiteY8" fmla="*/ 1529 h 450913"/>
                <a:gd name="connsiteX9" fmla="*/ 306338 w 473456"/>
                <a:gd name="connsiteY9" fmla="*/ 45148 h 450913"/>
                <a:gd name="connsiteX10" fmla="*/ 261338 w 473456"/>
                <a:gd name="connsiteY10" fmla="*/ 188364 h 450913"/>
                <a:gd name="connsiteX11" fmla="*/ 217267 w 473456"/>
                <a:gd name="connsiteY11" fmla="*/ 243311 h 450913"/>
                <a:gd name="connsiteX12" fmla="*/ 209885 w 473456"/>
                <a:gd name="connsiteY12" fmla="*/ 233054 h 450913"/>
                <a:gd name="connsiteX13" fmla="*/ 172816 w 473456"/>
                <a:gd name="connsiteY13" fmla="*/ 115481 h 450913"/>
                <a:gd name="connsiteX14" fmla="*/ 36505 w 473456"/>
                <a:gd name="connsiteY14" fmla="*/ 79610 h 450913"/>
                <a:gd name="connsiteX15" fmla="*/ 72375 w 473456"/>
                <a:gd name="connsiteY15" fmla="*/ 215908 h 450913"/>
                <a:gd name="connsiteX16" fmla="*/ 181228 w 473456"/>
                <a:gd name="connsiteY16" fmla="*/ 253019 h 450913"/>
                <a:gd name="connsiteX17" fmla="*/ 199994 w 473456"/>
                <a:gd name="connsiteY17" fmla="*/ 288241 h 450913"/>
                <a:gd name="connsiteX18" fmla="*/ 201474 w 473456"/>
                <a:gd name="connsiteY18" fmla="*/ 304387 h 450913"/>
                <a:gd name="connsiteX19" fmla="*/ 201474 w 473456"/>
                <a:gd name="connsiteY19" fmla="*/ 370606 h 450913"/>
                <a:gd name="connsiteX20" fmla="*/ 169153 w 473456"/>
                <a:gd name="connsiteY20" fmla="*/ 394219 h 450913"/>
                <a:gd name="connsiteX21" fmla="*/ 0 w 473456"/>
                <a:gd name="connsiteY21" fmla="*/ 450914 h 450913"/>
                <a:gd name="connsiteX22" fmla="*/ 447849 w 473456"/>
                <a:gd name="connsiteY22" fmla="*/ 450914 h 450913"/>
                <a:gd name="connsiteX23" fmla="*/ 349197 w 473456"/>
                <a:gd name="connsiteY23" fmla="*/ 391105 h 45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3456" h="450913">
                  <a:moveTo>
                    <a:pt x="349197" y="391105"/>
                  </a:moveTo>
                  <a:cubicBezTo>
                    <a:pt x="325305" y="368602"/>
                    <a:pt x="293722" y="356074"/>
                    <a:pt x="260901" y="356080"/>
                  </a:cubicBezTo>
                  <a:cubicBezTo>
                    <a:pt x="256674" y="356080"/>
                    <a:pt x="252448" y="356320"/>
                    <a:pt x="248221" y="356728"/>
                  </a:cubicBezTo>
                  <a:lnTo>
                    <a:pt x="238443" y="359123"/>
                  </a:lnTo>
                  <a:lnTo>
                    <a:pt x="237387" y="304387"/>
                  </a:lnTo>
                  <a:cubicBezTo>
                    <a:pt x="238016" y="289253"/>
                    <a:pt x="241465" y="274368"/>
                    <a:pt x="247559" y="260500"/>
                  </a:cubicBezTo>
                  <a:cubicBezTo>
                    <a:pt x="255583" y="240379"/>
                    <a:pt x="269920" y="223406"/>
                    <a:pt x="288417" y="212132"/>
                  </a:cubicBezTo>
                  <a:cubicBezTo>
                    <a:pt x="323893" y="212583"/>
                    <a:pt x="388210" y="207215"/>
                    <a:pt x="428350" y="167047"/>
                  </a:cubicBezTo>
                  <a:cubicBezTo>
                    <a:pt x="486115" y="109282"/>
                    <a:pt x="471913" y="1529"/>
                    <a:pt x="471913" y="1529"/>
                  </a:cubicBezTo>
                  <a:cubicBezTo>
                    <a:pt x="471913" y="1529"/>
                    <a:pt x="364075" y="-12617"/>
                    <a:pt x="306338" y="45148"/>
                  </a:cubicBezTo>
                  <a:cubicBezTo>
                    <a:pt x="264931" y="86556"/>
                    <a:pt x="260521" y="153705"/>
                    <a:pt x="261338" y="188364"/>
                  </a:cubicBezTo>
                  <a:cubicBezTo>
                    <a:pt x="242130" y="202546"/>
                    <a:pt x="226942" y="221483"/>
                    <a:pt x="217267" y="243311"/>
                  </a:cubicBezTo>
                  <a:cubicBezTo>
                    <a:pt x="215017" y="239745"/>
                    <a:pt x="212552" y="236320"/>
                    <a:pt x="209885" y="233054"/>
                  </a:cubicBezTo>
                  <a:cubicBezTo>
                    <a:pt x="210519" y="204411"/>
                    <a:pt x="206771" y="149436"/>
                    <a:pt x="172816" y="115481"/>
                  </a:cubicBezTo>
                  <a:cubicBezTo>
                    <a:pt x="125266" y="67931"/>
                    <a:pt x="36505" y="79610"/>
                    <a:pt x="36505" y="79610"/>
                  </a:cubicBezTo>
                  <a:cubicBezTo>
                    <a:pt x="36505" y="79610"/>
                    <a:pt x="24839" y="168371"/>
                    <a:pt x="72375" y="215908"/>
                  </a:cubicBezTo>
                  <a:cubicBezTo>
                    <a:pt x="103146" y="246693"/>
                    <a:pt x="151162" y="252638"/>
                    <a:pt x="181228" y="253019"/>
                  </a:cubicBezTo>
                  <a:cubicBezTo>
                    <a:pt x="189635" y="263480"/>
                    <a:pt x="196001" y="275429"/>
                    <a:pt x="199994" y="288241"/>
                  </a:cubicBezTo>
                  <a:cubicBezTo>
                    <a:pt x="201220" y="293530"/>
                    <a:pt x="201717" y="298963"/>
                    <a:pt x="201474" y="304387"/>
                  </a:cubicBezTo>
                  <a:lnTo>
                    <a:pt x="201474" y="370606"/>
                  </a:lnTo>
                  <a:cubicBezTo>
                    <a:pt x="189532" y="376740"/>
                    <a:pt x="178627" y="384708"/>
                    <a:pt x="169153" y="394219"/>
                  </a:cubicBezTo>
                  <a:cubicBezTo>
                    <a:pt x="106685" y="364760"/>
                    <a:pt x="32098" y="389759"/>
                    <a:pt x="0" y="450914"/>
                  </a:cubicBezTo>
                  <a:lnTo>
                    <a:pt x="447849" y="450914"/>
                  </a:lnTo>
                  <a:cubicBezTo>
                    <a:pt x="426169" y="416605"/>
                    <a:pt x="389643" y="394462"/>
                    <a:pt x="349197" y="391105"/>
                  </a:cubicBezTo>
                  <a:close/>
                </a:path>
              </a:pathLst>
            </a:custGeom>
            <a:grpFill/>
            <a:ln w="140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 sz="2400"/>
            </a:p>
          </p:txBody>
        </p:sp>
      </p:grpSp>
      <p:pic>
        <p:nvPicPr>
          <p:cNvPr id="23" name="Graphic 22" descr="Coral with solid fill">
            <a:extLst>
              <a:ext uri="{FF2B5EF4-FFF2-40B4-BE49-F238E27FC236}">
                <a16:creationId xmlns:a16="http://schemas.microsoft.com/office/drawing/2014/main" id="{617A00FB-6C2F-0CB6-BF7C-6D2380753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6732" y="1926410"/>
            <a:ext cx="1075570" cy="10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C7F1D-9313-C019-9352-BBB5FCD20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2EB4-58F9-3695-A3FF-7BD4836B30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022" y="270731"/>
            <a:ext cx="8229600" cy="541463"/>
          </a:xfrm>
        </p:spPr>
        <p:txBody>
          <a:bodyPr/>
          <a:lstStyle/>
          <a:p>
            <a:r>
              <a:rPr lang="mi-NZ" sz="2400"/>
              <a:t>Score by Commitment 2025</a:t>
            </a:r>
            <a:endParaRPr lang="en-NZ" sz="24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31B26D-92B7-BFD1-62A1-385346EFF7C6}"/>
              </a:ext>
            </a:extLst>
          </p:cNvPr>
          <p:cNvSpPr/>
          <p:nvPr/>
        </p:nvSpPr>
        <p:spPr>
          <a:xfrm>
            <a:off x="5430850" y="2572316"/>
            <a:ext cx="3354103" cy="200905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Average Score is 8.1</a:t>
            </a:r>
          </a:p>
          <a:p>
            <a:pPr marL="85725" indent="-85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are some small variations between commitments, but the overall average has remained </a:t>
            </a:r>
            <a:r>
              <a:rPr lang="en-US" sz="10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extremely similar </a:t>
            </a:r>
            <a:r>
              <a:rPr lang="en-US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4 years. </a:t>
            </a:r>
          </a:p>
          <a:p>
            <a:pPr marL="85725" lvl="1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 avg score = 8.06</a:t>
            </a:r>
          </a:p>
          <a:p>
            <a:pPr marL="85725" lvl="1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 avg score = 8.13</a:t>
            </a:r>
          </a:p>
          <a:p>
            <a:pPr marL="85725" lvl="1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indicates stability across many areas reflecting a level of maturity in systems and processes.</a:t>
            </a:r>
          </a:p>
          <a:p>
            <a:pPr marL="171450" indent="-171450" algn="ctr">
              <a:buFontTx/>
              <a:buChar char="-"/>
            </a:pPr>
            <a:endParaRPr lang="en-US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95F8F68-E4F4-4058-8109-A228C8474F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833908"/>
              </p:ext>
            </p:extLst>
          </p:nvPr>
        </p:nvGraphicFramePr>
        <p:xfrm>
          <a:off x="359047" y="975649"/>
          <a:ext cx="4802233" cy="369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F369D0-79AE-0194-8A81-B01480C2930B}"/>
              </a:ext>
            </a:extLst>
          </p:cNvPr>
          <p:cNvCxnSpPr>
            <a:cxnSpLocks/>
          </p:cNvCxnSpPr>
          <p:nvPr/>
        </p:nvCxnSpPr>
        <p:spPr>
          <a:xfrm>
            <a:off x="825606" y="1657619"/>
            <a:ext cx="4247846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579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029044-9BF0-47DB-B4D8-F68CB2390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5669"/>
              </p:ext>
            </p:extLst>
          </p:nvPr>
        </p:nvGraphicFramePr>
        <p:xfrm>
          <a:off x="470027" y="697117"/>
          <a:ext cx="4907731" cy="3902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718C2AD-76BF-F6E8-83DC-8305F3E4F37A}"/>
              </a:ext>
            </a:extLst>
          </p:cNvPr>
          <p:cNvSpPr txBox="1">
            <a:spLocks/>
          </p:cNvSpPr>
          <p:nvPr/>
        </p:nvSpPr>
        <p:spPr bwMode="auto">
          <a:xfrm>
            <a:off x="258022" y="270731"/>
            <a:ext cx="7283515" cy="63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53565A"/>
                </a:solidFill>
                <a:latin typeface="Verdana"/>
                <a:ea typeface="ＭＳ Ｐゴシック" charset="0"/>
                <a:cs typeface="Museo Sans 30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i-NZ" sz="2000" dirty="0"/>
              <a:t>Commitments with the most significant changes </a:t>
            </a:r>
          </a:p>
          <a:p>
            <a:endParaRPr lang="en-NZ" sz="1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7B3924-0EA4-C265-9B25-8CEB4DA6996F}"/>
              </a:ext>
            </a:extLst>
          </p:cNvPr>
          <p:cNvSpPr/>
          <p:nvPr/>
        </p:nvSpPr>
        <p:spPr>
          <a:xfrm>
            <a:off x="5689352" y="2408223"/>
            <a:ext cx="2984621" cy="204896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7B9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mi-NZ" sz="1100" b="1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Compare 2025 to 2022:</a:t>
            </a:r>
          </a:p>
          <a:p>
            <a:pPr marL="85725" indent="-85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Resilience (business confidence) scored comparatively high in 2022 and has declined from 9.0 to 8.4</a:t>
            </a:r>
          </a:p>
          <a:p>
            <a:pPr marL="85725" indent="-85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Being an employer of choice has increased from 6.8 to 7.6</a:t>
            </a:r>
          </a:p>
          <a:p>
            <a:pPr marL="85725" indent="-85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i-NZ" sz="1000" dirty="0">
                <a:solidFill>
                  <a:schemeClr val="accent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Carbon reduction has increased from 4.5 to 5.3</a:t>
            </a:r>
            <a:endParaRPr lang="en-NZ" sz="1000" dirty="0">
              <a:solidFill>
                <a:schemeClr val="accent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 algn="ctr">
              <a:buFontTx/>
              <a:buChar char="-"/>
            </a:pPr>
            <a:endParaRPr lang="en-US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03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52569-62AA-DCCF-8CCA-C72AA4F0B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45B1-A701-4A69-38C3-CCA4DD966CB4}"/>
              </a:ext>
            </a:extLst>
          </p:cNvPr>
          <p:cNvSpPr txBox="1">
            <a:spLocks/>
          </p:cNvSpPr>
          <p:nvPr/>
        </p:nvSpPr>
        <p:spPr bwMode="auto">
          <a:xfrm>
            <a:off x="457199" y="-19717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53565A"/>
                </a:solidFill>
                <a:latin typeface="Verdana"/>
                <a:ea typeface="ＭＳ Ｐゴシック" charset="0"/>
                <a:cs typeface="Museo Sans 30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3565A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mi-NZ" sz="2400"/>
              <a:t>Businesses are taking a purposeful approach to sustainability</a:t>
            </a:r>
            <a:endParaRPr lang="en-NZ" sz="240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39954"/>
              </p:ext>
            </p:extLst>
          </p:nvPr>
        </p:nvGraphicFramePr>
        <p:xfrm>
          <a:off x="312716" y="1351721"/>
          <a:ext cx="8374083" cy="334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D70FCE-5A36-097C-FFC2-BEAE75B156F8}"/>
              </a:ext>
            </a:extLst>
          </p:cNvPr>
          <p:cNvSpPr txBox="1"/>
          <p:nvPr/>
        </p:nvSpPr>
        <p:spPr>
          <a:xfrm>
            <a:off x="633743" y="1072924"/>
            <a:ext cx="701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Select the statements which align with your business operations</a:t>
            </a:r>
            <a:r>
              <a:rPr lang="en-US" dirty="0">
                <a:solidFill>
                  <a:schemeClr val="tx2"/>
                </a:solidFill>
              </a:rPr>
              <a:t>.</a:t>
            </a:r>
            <a:endParaRPr lang="en-N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04469"/>
      </p:ext>
    </p:extLst>
  </p:cSld>
  <p:clrMapOvr>
    <a:masterClrMapping/>
  </p:clrMapOvr>
</p:sld>
</file>

<file path=ppt/theme/theme1.xml><?xml version="1.0" encoding="utf-8"?>
<a:theme xmlns:a="http://schemas.openxmlformats.org/drawingml/2006/main" name="TIAPPTTemplateV1">
  <a:themeElements>
    <a:clrScheme name="TIA Theme">
      <a:dk1>
        <a:srgbClr val="00BFD7"/>
      </a:dk1>
      <a:lt1>
        <a:sysClr val="window" lastClr="FFFFFF"/>
      </a:lt1>
      <a:dk2>
        <a:srgbClr val="53565A"/>
      </a:dk2>
      <a:lt2>
        <a:srgbClr val="FFFFFF"/>
      </a:lt2>
      <a:accent1>
        <a:srgbClr val="53565A"/>
      </a:accent1>
      <a:accent2>
        <a:srgbClr val="D0D0CE"/>
      </a:accent2>
      <a:accent3>
        <a:srgbClr val="00BFD7"/>
      </a:accent3>
      <a:accent4>
        <a:srgbClr val="87BA55"/>
      </a:accent4>
      <a:accent5>
        <a:srgbClr val="7E838A"/>
      </a:accent5>
      <a:accent6>
        <a:srgbClr val="BB1B51"/>
      </a:accent6>
      <a:hlink>
        <a:srgbClr val="D0D0CE"/>
      </a:hlink>
      <a:folHlink>
        <a:srgbClr val="00BFD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C9B981A7-1EDD-4946-9E54-0B71DD11A19C}" vid="{637850FE-EE6D-49C2-A517-66E915BD7738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F57136EE6FF4CBD7618CD9C7581CD" ma:contentTypeVersion="48" ma:contentTypeDescription="Create a new document." ma:contentTypeScope="" ma:versionID="ae1af1516e45b5d41f5224003359b080">
  <xsd:schema xmlns:xsd="http://www.w3.org/2001/XMLSchema" xmlns:xs="http://www.w3.org/2001/XMLSchema" xmlns:p="http://schemas.microsoft.com/office/2006/metadata/properties" xmlns:ns2="c2924403-72b5-4310-bfc2-924538f1e15e" xmlns:ns3="a60b2388-36bc-49b1-bcd7-e11c1ba7347c" targetNamespace="http://schemas.microsoft.com/office/2006/metadata/properties" ma:root="true" ma:fieldsID="5aa04929b7552b5a7dd269fff6d98722" ns2:_="" ns3:_="">
    <xsd:import namespace="c2924403-72b5-4310-bfc2-924538f1e15e"/>
    <xsd:import namespace="a60b2388-36bc-49b1-bcd7-e11c1ba7347c"/>
    <xsd:element name="properties">
      <xsd:complexType>
        <xsd:sequence>
          <xsd:element name="documentManagement">
            <xsd:complexType>
              <xsd:all>
                <xsd:element ref="ns2:imageType" minOccurs="0"/>
                <xsd:element ref="ns2:Photographer" minOccurs="0"/>
                <xsd:element ref="ns2:Company" minOccurs="0"/>
                <xsd:element ref="ns2:Event" minOccurs="0"/>
                <xsd:element ref="ns2:Location" minOccurs="0"/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Department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Documenttyp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24403-72b5-4310-bfc2-924538f1e15e" elementFormDefault="qualified">
    <xsd:import namespace="http://schemas.microsoft.com/office/2006/documentManagement/types"/>
    <xsd:import namespace="http://schemas.microsoft.com/office/infopath/2007/PartnerControls"/>
    <xsd:element name="imageType" ma:index="1" nillable="true" ma:displayName="Image tags" ma:description="Tags" ma:format="Dropdown" ma:internalName="imageTyp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ccommodation"/>
                        <xsd:enumeration value="Adventure"/>
                        <xsd:enumeration value="Animal"/>
                        <xsd:enumeration value="Air"/>
                        <xsd:enumeration value="Attractions"/>
                        <xsd:enumeration value="Beach"/>
                        <xsd:enumeration value="Boat"/>
                        <xsd:enumeration value="Camping"/>
                        <xsd:enumeration value="City"/>
                        <xsd:enumeration value="Conservation"/>
                        <xsd:enumeration value="Cruise"/>
                        <xsd:enumeration value="Cultural"/>
                        <xsd:enumeration value="Holiday Park"/>
                        <xsd:enumeration value="Hotel"/>
                        <xsd:enumeration value="Land"/>
                        <xsd:enumeration value="Māori"/>
                        <xsd:enumeration value="People"/>
                        <xsd:enumeration value="Transport"/>
                        <xsd:enumeration value="Water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Photographer" ma:index="2" nillable="true" ma:displayName="Photographer" ma:internalName="Photographer" ma:readOnly="false">
      <xsd:simpleType>
        <xsd:restriction base="dms:Text">
          <xsd:maxLength value="255"/>
        </xsd:restriction>
      </xsd:simpleType>
    </xsd:element>
    <xsd:element name="Company" ma:index="3" nillable="true" ma:displayName="Company" ma:internalName="Company" ma:readOnly="false">
      <xsd:simpleType>
        <xsd:restriction base="dms:Text">
          <xsd:maxLength value="255"/>
        </xsd:restriction>
      </xsd:simpleType>
    </xsd:element>
    <xsd:element name="Event" ma:index="4" nillable="true" ma:displayName="Event" ma:format="Dropdown" ma:internalName="Event" ma:readOnly="false">
      <xsd:simpleType>
        <xsd:restriction base="dms:Text">
          <xsd:maxLength value="255"/>
        </xsd:restriction>
      </xsd:simpleType>
    </xsd:element>
    <xsd:element name="Location" ma:index="5" nillable="true" ma:displayName="Location" ma:internalName="Location">
      <xsd:simpleType>
        <xsd:restriction base="dms:Text">
          <xsd:maxLength value="255"/>
        </xsd:restriction>
      </xsd:simpleType>
    </xsd:element>
    <xsd:element name="MigrationWizId" ma:index="7" nillable="true" ma:displayName="MigrationWizId" ma:hidden="true" ma:internalName="MigrationWizId" ma:readOnly="false">
      <xsd:simpleType>
        <xsd:restriction base="dms:Text"/>
      </xsd:simpleType>
    </xsd:element>
    <xsd:element name="MigrationWizIdPermissions" ma:index="8" nillable="true" ma:displayName="MigrationWizIdPermissions" ma:hidden="true" ma:internalName="MigrationWizIdPermissions" ma:readOnly="false">
      <xsd:simpleType>
        <xsd:restriction base="dms:Text"/>
      </xsd:simpleType>
    </xsd:element>
    <xsd:element name="MigrationWizIdPermissionLevels" ma:index="9" nillable="true" ma:displayName="MigrationWizIdPermissionLevels" ma:hidden="true" ma:internalName="MigrationWizIdPermissionLevels" ma:readOnly="false">
      <xsd:simpleType>
        <xsd:restriction base="dms:Text"/>
      </xsd:simpleType>
    </xsd:element>
    <xsd:element name="MigrationWizIdDocumentLibraryPermissions" ma:index="10" nillable="true" ma:displayName="MigrationWizIdDocumentLibraryPermissions" ma:hidden="true" ma:internalName="MigrationWizIdDocumentLibraryPermissions" ma:readOnly="false">
      <xsd:simpleType>
        <xsd:restriction base="dms:Text"/>
      </xsd:simpleType>
    </xsd:element>
    <xsd:element name="MigrationWizIdSecurityGroups" ma:index="11" nillable="true" ma:displayName="MigrationWizIdSecurityGroups" ma:hidden="true" ma:internalName="MigrationWizIdSecurityGroups" ma:readOnly="false">
      <xsd:simpleType>
        <xsd:restriction base="dms:Text"/>
      </xsd:simpleType>
    </xsd:element>
    <xsd:element name="Department" ma:index="12" nillable="true" ma:displayName="Department" ma:format="Image" ma:hidden="true" ma:internalName="Department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hidden="true" ma:internalName="MediaServiceAutoTags" ma:readOnly="true">
      <xsd:simpleType>
        <xsd:restriction base="dms:Text"/>
      </xsd:simpleType>
    </xsd:element>
    <xsd:element name="MediaServiceOCR" ma:index="18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3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3ae63623-6674-4a61-8bc3-7be529330b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37" nillable="true" ma:displayName="Sign-off status" ma:internalName="Sign_x002d_off_x0020_status">
      <xsd:simpleType>
        <xsd:restriction base="dms:Text"/>
      </xsd:simpleType>
    </xsd:element>
    <xsd:element name="Documenttype" ma:index="38" nillable="true" ma:displayName="Document type" ma:format="Dropdown" ma:internalName="Documenttype">
      <xsd:simpleType>
        <xsd:restriction base="dms:Choice">
          <xsd:enumeration value="Contract"/>
          <xsd:enumeration value="Process"/>
          <xsd:enumeration value="Business plan"/>
          <xsd:enumeration value="Agreement"/>
        </xsd:restriction>
      </xsd:simpleType>
    </xsd:element>
    <xsd:element name="MediaServiceBillingMetadata" ma:index="3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0b2388-36bc-49b1-bcd7-e11c1ba7347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34" nillable="true" ma:displayName="Taxonomy Catch All Column" ma:hidden="true" ma:list="{bd10f1bf-7e56-4fc1-96d9-0bbc1227c29f}" ma:internalName="TaxCatchAll" ma:showField="CatchAllData" ma:web="a60b2388-36bc-49b1-bcd7-e11c1ba734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c2924403-72b5-4310-bfc2-924538f1e15e" xsi:nil="true"/>
    <MigrationWizId xmlns="c2924403-72b5-4310-bfc2-924538f1e15e" xsi:nil="true"/>
    <MigrationWizIdPermissions xmlns="c2924403-72b5-4310-bfc2-924538f1e15e" xsi:nil="true"/>
    <MigrationWizIdPermissionLevels xmlns="c2924403-72b5-4310-bfc2-924538f1e15e" xsi:nil="true"/>
    <MigrationWizIdDocumentLibraryPermissions xmlns="c2924403-72b5-4310-bfc2-924538f1e15e" xsi:nil="true"/>
    <Company xmlns="c2924403-72b5-4310-bfc2-924538f1e15e" xsi:nil="true"/>
    <imageType xmlns="c2924403-72b5-4310-bfc2-924538f1e15e" xsi:nil="true"/>
    <Photographer xmlns="c2924403-72b5-4310-bfc2-924538f1e15e" xsi:nil="true"/>
    <Department xmlns="c2924403-72b5-4310-bfc2-924538f1e15e">
      <Url xsi:nil="true"/>
      <Description xsi:nil="true"/>
    </Department>
    <Event xmlns="c2924403-72b5-4310-bfc2-924538f1e15e" xsi:nil="true"/>
    <Location xmlns="c2924403-72b5-4310-bfc2-924538f1e15e" xsi:nil="true"/>
    <SharedWithUsers xmlns="a60b2388-36bc-49b1-bcd7-e11c1ba7347c">
      <UserInfo>
        <DisplayName>Chris Roberts</DisplayName>
        <AccountId>70</AccountId>
        <AccountType/>
      </UserInfo>
      <UserInfo>
        <DisplayName>Ann-Marie Johnson</DisplayName>
        <AccountId>75</AccountId>
        <AccountType/>
      </UserInfo>
      <UserInfo>
        <DisplayName>Chris McGeown</DisplayName>
        <AccountId>3984</AccountId>
        <AccountType/>
      </UserInfo>
      <UserInfo>
        <DisplayName>Greg Thomas</DisplayName>
        <AccountId>11493</AccountId>
        <AccountType/>
      </UserInfo>
    </SharedWithUsers>
    <lcf76f155ced4ddcb4097134ff3c332f xmlns="c2924403-72b5-4310-bfc2-924538f1e15e">
      <Terms xmlns="http://schemas.microsoft.com/office/infopath/2007/PartnerControls"/>
    </lcf76f155ced4ddcb4097134ff3c332f>
    <TaxCatchAll xmlns="a60b2388-36bc-49b1-bcd7-e11c1ba7347c" xsi:nil="true"/>
    <_Flow_SignoffStatus xmlns="c2924403-72b5-4310-bfc2-924538f1e15e" xsi:nil="true"/>
    <Documenttype xmlns="c2924403-72b5-4310-bfc2-924538f1e15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1D9387-1BE2-47D6-B0DC-C785122281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924403-72b5-4310-bfc2-924538f1e15e"/>
    <ds:schemaRef ds:uri="a60b2388-36bc-49b1-bcd7-e11c1ba734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E77448-93F6-4EC1-81A2-5DFB15F3B4C3}">
  <ds:schemaRefs>
    <ds:schemaRef ds:uri="a60b2388-36bc-49b1-bcd7-e11c1ba7347c"/>
    <ds:schemaRef ds:uri="c2924403-72b5-4310-bfc2-924538f1e1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EEE4C2-D48A-4DFA-940C-6B1AA1E755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181113_TIA_PPT Template Verdana Widescreen</Template>
  <TotalTime>22</TotalTime>
  <Words>2285</Words>
  <Application>Microsoft Office PowerPoint</Application>
  <PresentationFormat>On-screen Show (16:9)</PresentationFormat>
  <Paragraphs>202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Museo Sans 700</vt:lpstr>
      <vt:lpstr>Museo Sans 900</vt:lpstr>
      <vt:lpstr>Symbol</vt:lpstr>
      <vt:lpstr>Verdana</vt:lpstr>
      <vt:lpstr>TIAPPTTemplateV1</vt:lpstr>
      <vt:lpstr>1_Custom Design</vt:lpstr>
      <vt:lpstr>Custom Design</vt:lpstr>
      <vt:lpstr>PowerPoint Presentation</vt:lpstr>
      <vt:lpstr>2025 TSC Annual Declaration</vt:lpstr>
      <vt:lpstr>Methodology</vt:lpstr>
      <vt:lpstr>The NZ Tourism Sustainability Commitment</vt:lpstr>
      <vt:lpstr>Executive Summary - Key Insights</vt:lpstr>
      <vt:lpstr>Sustainability Progress</vt:lpstr>
      <vt:lpstr>Score by Commitment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Commitment 1: Resilience</vt:lpstr>
      <vt:lpstr>What are your biggest concerns regarding the future resilience of your business?</vt:lpstr>
      <vt:lpstr>Commitment 4: Visitor Satisfaction</vt:lpstr>
      <vt:lpstr>Commitment 5: Culture &amp; Heritage</vt:lpstr>
      <vt:lpstr>Commitment 6: Visitor Engagement</vt:lpstr>
      <vt:lpstr>Commitment 7: Employer of Choice</vt:lpstr>
      <vt:lpstr>Commitment 8: Community Engagement Commitment 9: Sustainable Supply Chains</vt:lpstr>
      <vt:lpstr>Commitment 10: Restoring Nature</vt:lpstr>
      <vt:lpstr>Commitment 11: Carbon Reduction</vt:lpstr>
      <vt:lpstr>Carbon Measurement vs Certification</vt:lpstr>
      <vt:lpstr>Commitment 12: Waste Elimination</vt:lpstr>
      <vt:lpstr>Some Further Comments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Gisela Purcell</dc:creator>
  <cp:keywords/>
  <dc:description/>
  <cp:lastModifiedBy>Gisela Purcell</cp:lastModifiedBy>
  <cp:revision>2</cp:revision>
  <cp:lastPrinted>2016-03-22T00:11:26Z</cp:lastPrinted>
  <dcterms:created xsi:type="dcterms:W3CDTF">2022-04-21T04:46:37Z</dcterms:created>
  <dcterms:modified xsi:type="dcterms:W3CDTF">2025-11-04T03:30:40Z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0x010100A40F57136EE6FF4CBD7618CD9C7581CD</vt:lpwstr>
  </property>
  <property fmtid="{D5CDD505-2E9C-101B-9397-08002B2CF9AE}" pid="3" name="Order">
    <vt:r8>4668000</vt:r8>
  </property>
  <property fmtid="{D5CDD505-2E9C-101B-9397-08002B2CF9AE}" pid="4" name="MediaServiceImageTags">
    <vt:lpwstr/>
  </property>
</Properties>
</file>